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Gagalin" charset="1" panose="00000500000000000000"/>
      <p:regular r:id="rId26"/>
    </p:embeddedFont>
    <p:embeddedFont>
      <p:font typeface="Aleo" charset="1" panose="020F0502020204030203"/>
      <p:regular r:id="rId27"/>
    </p:embeddedFont>
    <p:embeddedFont>
      <p:font typeface="Clear Sans Bold" charset="1" panose="020B0803030202020304"/>
      <p:regular r:id="rId28"/>
    </p:embeddedFont>
    <p:embeddedFont>
      <p:font typeface="Josefin Sans Bold" charset="1" panose="00000800000000000000"/>
      <p:regular r:id="rId29"/>
    </p:embeddedFont>
    <p:embeddedFont>
      <p:font typeface="Josefin Sans" charset="1" panose="00000500000000000000"/>
      <p:regular r:id="rId30"/>
    </p:embeddedFont>
    <p:embeddedFont>
      <p:font typeface="Nourd Bold" charset="1" panose="00000800000000000000"/>
      <p:regular r:id="rId31"/>
    </p:embeddedFont>
    <p:embeddedFont>
      <p:font typeface="Rubik" charset="1" panose="00000000000000000000"/>
      <p:regular r:id="rId32"/>
    </p:embeddedFont>
    <p:embeddedFont>
      <p:font typeface="Montserrat Classic Bold" charset="1" panose="00000800000000000000"/>
      <p:regular r:id="rId33"/>
    </p:embeddedFont>
    <p:embeddedFont>
      <p:font typeface="Montserrat Semi-Bold" charset="1" panose="00000700000000000000"/>
      <p:regular r:id="rId34"/>
    </p:embeddedFont>
    <p:embeddedFont>
      <p:font typeface="Montserrat Classic" charset="1" panose="00000500000000000000"/>
      <p:regular r:id="rId35"/>
    </p:embeddedFont>
    <p:embeddedFont>
      <p:font typeface="HK Grotesk Bold" charset="1" panose="00000800000000000000"/>
      <p:regular r:id="rId36"/>
    </p:embeddedFont>
    <p:embeddedFont>
      <p:font typeface="HK Grotesk Light" charset="1" panose="000004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5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6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gif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sso.acesso.gov.br/login?client_id=assinador.iti.br&amp;authorization_id=19ac12f7d00" TargetMode="External" Type="http://schemas.openxmlformats.org/officeDocument/2006/relationships/hyperlink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1.gif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0.png" Type="http://schemas.openxmlformats.org/officeDocument/2006/relationships/image"/><Relationship Id="rId15" Target="../media/image21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24509" y="-7764229"/>
            <a:ext cx="25512509" cy="18035100"/>
          </a:xfrm>
          <a:custGeom>
            <a:avLst/>
            <a:gdLst/>
            <a:ahLst/>
            <a:cxnLst/>
            <a:rect r="r" b="b" t="t" l="l"/>
            <a:pathLst>
              <a:path h="18035100" w="25512509">
                <a:moveTo>
                  <a:pt x="0" y="0"/>
                </a:moveTo>
                <a:lnTo>
                  <a:pt x="25512509" y="0"/>
                </a:lnTo>
                <a:lnTo>
                  <a:pt x="25512509" y="18035099"/>
                </a:lnTo>
                <a:lnTo>
                  <a:pt x="0" y="180350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67290" y="2468075"/>
            <a:ext cx="8468258" cy="8468258"/>
          </a:xfrm>
          <a:custGeom>
            <a:avLst/>
            <a:gdLst/>
            <a:ahLst/>
            <a:cxnLst/>
            <a:rect r="r" b="b" t="t" l="l"/>
            <a:pathLst>
              <a:path h="8468258" w="8468258">
                <a:moveTo>
                  <a:pt x="0" y="0"/>
                </a:moveTo>
                <a:lnTo>
                  <a:pt x="8468258" y="0"/>
                </a:lnTo>
                <a:lnTo>
                  <a:pt x="8468258" y="8468257"/>
                </a:lnTo>
                <a:lnTo>
                  <a:pt x="0" y="8468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99829" y="208590"/>
            <a:ext cx="1968972" cy="1968972"/>
          </a:xfrm>
          <a:custGeom>
            <a:avLst/>
            <a:gdLst/>
            <a:ahLst/>
            <a:cxnLst/>
            <a:rect r="r" b="b" t="t" l="l"/>
            <a:pathLst>
              <a:path h="1968972" w="1968972">
                <a:moveTo>
                  <a:pt x="0" y="0"/>
                </a:moveTo>
                <a:lnTo>
                  <a:pt x="1968972" y="0"/>
                </a:lnTo>
                <a:lnTo>
                  <a:pt x="1968972" y="1968972"/>
                </a:lnTo>
                <a:lnTo>
                  <a:pt x="0" y="1968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315745" y="3264417"/>
            <a:ext cx="9753056" cy="30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ORIENTAÇÕES PARA avaliação dos servidores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7297673"/>
            <a:ext cx="809654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625" spc="39">
                <a:solidFill>
                  <a:srgbClr val="FFFFFF"/>
                </a:solidFill>
                <a:latin typeface="Aleo"/>
                <a:ea typeface="Aleo"/>
                <a:cs typeface="Aleo"/>
                <a:sym typeface="Aleo"/>
              </a:rPr>
              <a:t>DECRETO MUNICIPAL N° 2.476, DE 2025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9461564"/>
            <a:ext cx="684072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FEFEFE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Diretoria de Gestão de Pessoas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135764" y="803635"/>
            <a:ext cx="15489445" cy="729244"/>
          </a:xfrm>
          <a:prstGeom prst="rect">
            <a:avLst/>
          </a:prstGeom>
          <a:solidFill>
            <a:srgbClr val="97D2EA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798780" y="826897"/>
            <a:ext cx="15934993" cy="62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b="true" sz="3855" spc="46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FORMULÁRIO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00765" y="612087"/>
            <a:ext cx="1098015" cy="1104037"/>
          </a:xfrm>
          <a:custGeom>
            <a:avLst/>
            <a:gdLst/>
            <a:ahLst/>
            <a:cxnLst/>
            <a:rect r="r" b="b" t="t" l="l"/>
            <a:pathLst>
              <a:path h="1104037" w="1098015">
                <a:moveTo>
                  <a:pt x="0" y="0"/>
                </a:moveTo>
                <a:lnTo>
                  <a:pt x="1098015" y="0"/>
                </a:lnTo>
                <a:lnTo>
                  <a:pt x="1098015" y="1104037"/>
                </a:lnTo>
                <a:lnTo>
                  <a:pt x="0" y="110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09161" y="2568592"/>
            <a:ext cx="11269679" cy="5149815"/>
          </a:xfrm>
          <a:custGeom>
            <a:avLst/>
            <a:gdLst/>
            <a:ahLst/>
            <a:cxnLst/>
            <a:rect r="r" b="b" t="t" l="l"/>
            <a:pathLst>
              <a:path h="5149815" w="11269679">
                <a:moveTo>
                  <a:pt x="0" y="0"/>
                </a:moveTo>
                <a:lnTo>
                  <a:pt x="11269678" y="0"/>
                </a:lnTo>
                <a:lnTo>
                  <a:pt x="11269678" y="5149816"/>
                </a:lnTo>
                <a:lnTo>
                  <a:pt x="0" y="5149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9806163">
            <a:off x="3055733" y="7746593"/>
            <a:ext cx="1664772" cy="470298"/>
          </a:xfrm>
          <a:custGeom>
            <a:avLst/>
            <a:gdLst/>
            <a:ahLst/>
            <a:cxnLst/>
            <a:rect r="r" b="b" t="t" l="l"/>
            <a:pathLst>
              <a:path h="470298" w="1664772">
                <a:moveTo>
                  <a:pt x="1664772" y="470298"/>
                </a:moveTo>
                <a:lnTo>
                  <a:pt x="0" y="470298"/>
                </a:lnTo>
                <a:lnTo>
                  <a:pt x="0" y="0"/>
                </a:lnTo>
                <a:lnTo>
                  <a:pt x="1664772" y="0"/>
                </a:lnTo>
                <a:lnTo>
                  <a:pt x="1664772" y="4702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254177" y="2103944"/>
            <a:ext cx="370530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50"/>
              </a:lnSpc>
            </a:pPr>
            <a:r>
              <a:rPr lang="en-US" sz="1500" spc="15">
                <a:solidFill>
                  <a:srgbClr val="08080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 resultado final, constante no campo “Total Geral (Máx: 100 pts)”, será gerado</a:t>
            </a:r>
            <a:r>
              <a:rPr lang="en-US" sz="1500" spc="15">
                <a:solidFill>
                  <a:srgbClr val="08080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a partir do somatório de pontos obtidos em cada comportamento avaliado.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0639" y="5461260"/>
            <a:ext cx="1916974" cy="241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783"/>
              </a:lnSpc>
            </a:pPr>
            <a:r>
              <a:rPr lang="en-US" sz="1371" spc="13">
                <a:solidFill>
                  <a:srgbClr val="08080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chefia imediata poderá relatar situações ocorridas que possam </a:t>
            </a:r>
            <a:r>
              <a:rPr lang="en-US" sz="1371" spc="13">
                <a:solidFill>
                  <a:srgbClr val="08080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embasar a pontuação atribuída para o servidor nos comportamentos e ainda pactuar melhorias para o próximo período.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9856" y="864068"/>
            <a:ext cx="50078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2</a:t>
            </a:r>
          </a:p>
        </p:txBody>
      </p:sp>
      <p:sp>
        <p:nvSpPr>
          <p:cNvPr name="AutoShape 10" id="10"/>
          <p:cNvSpPr/>
          <p:nvPr/>
        </p:nvSpPr>
        <p:spPr>
          <a:xfrm flipH="true">
            <a:off x="11074233" y="2568592"/>
            <a:ext cx="3138308" cy="9531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flipH="true" flipV="true">
            <a:off x="10336387" y="4107411"/>
            <a:ext cx="4617656" cy="236733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14954043" y="5588110"/>
            <a:ext cx="1916974" cy="175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783"/>
              </a:lnSpc>
            </a:pPr>
            <a:r>
              <a:rPr lang="en-US" sz="1371" spc="13">
                <a:solidFill>
                  <a:srgbClr val="08080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partir da nota gerada, o percentual será calculado e o desempenho do servidor será classificado de acordo com a escala de avaliação.</a:t>
            </a:r>
          </a:p>
        </p:txBody>
      </p:sp>
      <p:sp>
        <p:nvSpPr>
          <p:cNvPr name="AutoShape 13" id="13"/>
          <p:cNvSpPr/>
          <p:nvPr/>
        </p:nvSpPr>
        <p:spPr>
          <a:xfrm flipH="true" flipV="true">
            <a:off x="10169577" y="4634535"/>
            <a:ext cx="4784466" cy="184021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135764" y="803635"/>
            <a:ext cx="15489445" cy="729244"/>
          </a:xfrm>
          <a:prstGeom prst="rect">
            <a:avLst/>
          </a:prstGeom>
          <a:solidFill>
            <a:srgbClr val="77C4EE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798780" y="826897"/>
            <a:ext cx="15934993" cy="62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b="true" sz="3855" spc="46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FORMULÁRIO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00765" y="612087"/>
            <a:ext cx="1098015" cy="1104037"/>
          </a:xfrm>
          <a:custGeom>
            <a:avLst/>
            <a:gdLst/>
            <a:ahLst/>
            <a:cxnLst/>
            <a:rect r="r" b="b" t="t" l="l"/>
            <a:pathLst>
              <a:path h="1104037" w="1098015">
                <a:moveTo>
                  <a:pt x="0" y="0"/>
                </a:moveTo>
                <a:lnTo>
                  <a:pt x="1098015" y="0"/>
                </a:lnTo>
                <a:lnTo>
                  <a:pt x="1098015" y="1104037"/>
                </a:lnTo>
                <a:lnTo>
                  <a:pt x="0" y="110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70631" y="1917163"/>
            <a:ext cx="7746739" cy="7668095"/>
          </a:xfrm>
          <a:custGeom>
            <a:avLst/>
            <a:gdLst/>
            <a:ahLst/>
            <a:cxnLst/>
            <a:rect r="r" b="b" t="t" l="l"/>
            <a:pathLst>
              <a:path h="7668095" w="7746739">
                <a:moveTo>
                  <a:pt x="0" y="0"/>
                </a:moveTo>
                <a:lnTo>
                  <a:pt x="7746738" y="0"/>
                </a:lnTo>
                <a:lnTo>
                  <a:pt x="7746738" y="7668095"/>
                </a:lnTo>
                <a:lnTo>
                  <a:pt x="0" y="766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35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244541">
            <a:off x="12442939" y="1976662"/>
            <a:ext cx="1691272" cy="477784"/>
          </a:xfrm>
          <a:custGeom>
            <a:avLst/>
            <a:gdLst/>
            <a:ahLst/>
            <a:cxnLst/>
            <a:rect r="r" b="b" t="t" l="l"/>
            <a:pathLst>
              <a:path h="477784" w="1691272">
                <a:moveTo>
                  <a:pt x="1691272" y="477785"/>
                </a:moveTo>
                <a:lnTo>
                  <a:pt x="0" y="477785"/>
                </a:lnTo>
                <a:lnTo>
                  <a:pt x="0" y="0"/>
                </a:lnTo>
                <a:lnTo>
                  <a:pt x="1691272" y="0"/>
                </a:lnTo>
                <a:lnTo>
                  <a:pt x="1691272" y="47778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607785" y="2504420"/>
            <a:ext cx="3651515" cy="1532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79"/>
              </a:lnSpc>
            </a:pPr>
            <a:r>
              <a:rPr lang="en-US" sz="1599" spc="15">
                <a:solidFill>
                  <a:srgbClr val="08080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No campo “Possíveis dificultadores da performance no período avaliado”, a chefia poderá sinalizar </a:t>
            </a:r>
            <a:r>
              <a:rPr lang="en-US" sz="1599" spc="15">
                <a:solidFill>
                  <a:srgbClr val="08080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os dificultadores do desempenho do servidor.</a:t>
            </a:r>
          </a:p>
          <a:p>
            <a:pPr algn="just">
              <a:lnSpc>
                <a:spcPts val="20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89856" y="864068"/>
            <a:ext cx="50078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94184" y="8968759"/>
            <a:ext cx="3651515" cy="1017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79"/>
              </a:lnSpc>
            </a:pPr>
            <a:r>
              <a:rPr lang="en-US" sz="1599" spc="15">
                <a:solidFill>
                  <a:srgbClr val="08080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Caso ocorram outros dificultadores identificados, não listados acima, a chefia poderá descrever no campo “outros fatores”.</a:t>
            </a:r>
          </a:p>
        </p:txBody>
      </p:sp>
      <p:sp>
        <p:nvSpPr>
          <p:cNvPr name="Freeform 10" id="10"/>
          <p:cNvSpPr/>
          <p:nvPr/>
        </p:nvSpPr>
        <p:spPr>
          <a:xfrm flipH="true" flipV="true" rot="244541">
            <a:off x="12435567" y="9008227"/>
            <a:ext cx="851149" cy="240449"/>
          </a:xfrm>
          <a:custGeom>
            <a:avLst/>
            <a:gdLst/>
            <a:ahLst/>
            <a:cxnLst/>
            <a:rect r="r" b="b" t="t" l="l"/>
            <a:pathLst>
              <a:path h="240449" w="851149">
                <a:moveTo>
                  <a:pt x="851149" y="240450"/>
                </a:moveTo>
                <a:lnTo>
                  <a:pt x="0" y="240450"/>
                </a:lnTo>
                <a:lnTo>
                  <a:pt x="0" y="0"/>
                </a:lnTo>
                <a:lnTo>
                  <a:pt x="851149" y="0"/>
                </a:lnTo>
                <a:lnTo>
                  <a:pt x="851149" y="2404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2026" y="4905057"/>
            <a:ext cx="3593742" cy="4182767"/>
            <a:chOff x="0" y="0"/>
            <a:chExt cx="1074483" cy="12505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4483" cy="1250594"/>
            </a:xfrm>
            <a:custGeom>
              <a:avLst/>
              <a:gdLst/>
              <a:ahLst/>
              <a:cxnLst/>
              <a:rect r="r" b="b" t="t" l="l"/>
              <a:pathLst>
                <a:path h="1250594" w="1074483">
                  <a:moveTo>
                    <a:pt x="0" y="0"/>
                  </a:moveTo>
                  <a:lnTo>
                    <a:pt x="1074483" y="0"/>
                  </a:lnTo>
                  <a:lnTo>
                    <a:pt x="1074483" y="1250594"/>
                  </a:lnTo>
                  <a:lnTo>
                    <a:pt x="0" y="1250594"/>
                  </a:lnTo>
                  <a:close/>
                </a:path>
              </a:pathLst>
            </a:custGeom>
            <a:solidFill>
              <a:srgbClr val="77C4EE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2135764" y="803635"/>
            <a:ext cx="15489445" cy="729244"/>
          </a:xfrm>
          <a:prstGeom prst="rect">
            <a:avLst/>
          </a:prstGeom>
          <a:solidFill>
            <a:srgbClr val="77C4EE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798780" y="826897"/>
            <a:ext cx="15934993" cy="62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b="true" sz="3855" spc="46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FORMULÁRIO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00765" y="612087"/>
            <a:ext cx="1098015" cy="1104037"/>
          </a:xfrm>
          <a:custGeom>
            <a:avLst/>
            <a:gdLst/>
            <a:ahLst/>
            <a:cxnLst/>
            <a:rect r="r" b="b" t="t" l="l"/>
            <a:pathLst>
              <a:path h="1104037" w="1098015">
                <a:moveTo>
                  <a:pt x="0" y="0"/>
                </a:moveTo>
                <a:lnTo>
                  <a:pt x="1098015" y="0"/>
                </a:lnTo>
                <a:lnTo>
                  <a:pt x="1098015" y="1104037"/>
                </a:lnTo>
                <a:lnTo>
                  <a:pt x="0" y="110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96344" y="1906527"/>
            <a:ext cx="10739864" cy="5793428"/>
          </a:xfrm>
          <a:custGeom>
            <a:avLst/>
            <a:gdLst/>
            <a:ahLst/>
            <a:cxnLst/>
            <a:rect r="r" b="b" t="t" l="l"/>
            <a:pathLst>
              <a:path h="5793428" w="10739864">
                <a:moveTo>
                  <a:pt x="0" y="0"/>
                </a:moveTo>
                <a:lnTo>
                  <a:pt x="10739865" y="0"/>
                </a:lnTo>
                <a:lnTo>
                  <a:pt x="10739865" y="5793428"/>
                </a:lnTo>
                <a:lnTo>
                  <a:pt x="0" y="57934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22408" y="5254594"/>
            <a:ext cx="3152977" cy="353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1"/>
              </a:lnSpc>
            </a:pPr>
            <a:r>
              <a:rPr lang="en-US" sz="1839" spc="18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Caberá à chefia imediata preencher as ações de capacitação e desenvolvimento identificadas durante o preenchimento da avaliação, tendo como referência as competências que necessitam ser desenvolvidas em cada servidor.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9856" y="864068"/>
            <a:ext cx="50078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2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2498897" y="3382948"/>
            <a:ext cx="2606218" cy="152210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flipH="true" flipV="true">
            <a:off x="11747395" y="3382948"/>
            <a:ext cx="3388813" cy="323493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H="true">
            <a:off x="14134265" y="2617568"/>
            <a:ext cx="1108697" cy="76538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3" id="13"/>
          <p:cNvGrpSpPr/>
          <p:nvPr/>
        </p:nvGrpSpPr>
        <p:grpSpPr>
          <a:xfrm rot="0">
            <a:off x="15242962" y="6370061"/>
            <a:ext cx="2490811" cy="2423519"/>
            <a:chOff x="0" y="0"/>
            <a:chExt cx="744721" cy="7246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44721" cy="724601"/>
            </a:xfrm>
            <a:custGeom>
              <a:avLst/>
              <a:gdLst/>
              <a:ahLst/>
              <a:cxnLst/>
              <a:rect r="r" b="b" t="t" l="l"/>
              <a:pathLst>
                <a:path h="724601" w="744721">
                  <a:moveTo>
                    <a:pt x="0" y="0"/>
                  </a:moveTo>
                  <a:lnTo>
                    <a:pt x="744721" y="0"/>
                  </a:lnTo>
                  <a:lnTo>
                    <a:pt x="744721" y="724601"/>
                  </a:lnTo>
                  <a:lnTo>
                    <a:pt x="0" y="724601"/>
                  </a:lnTo>
                  <a:close/>
                </a:path>
              </a:pathLst>
            </a:custGeom>
            <a:solidFill>
              <a:srgbClr val="77C4EE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5385431" y="6540990"/>
            <a:ext cx="2205872" cy="2062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1"/>
              </a:lnSpc>
            </a:pPr>
            <a:r>
              <a:rPr lang="en-US" sz="1839" spc="18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chefia imediata deverá estabelecer um prazo limite para a realização da ação de desenvolvimento.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5242962" y="1906527"/>
            <a:ext cx="2490811" cy="2423519"/>
            <a:chOff x="0" y="0"/>
            <a:chExt cx="744721" cy="7246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44721" cy="724601"/>
            </a:xfrm>
            <a:custGeom>
              <a:avLst/>
              <a:gdLst/>
              <a:ahLst/>
              <a:cxnLst/>
              <a:rect r="r" b="b" t="t" l="l"/>
              <a:pathLst>
                <a:path h="724601" w="744721">
                  <a:moveTo>
                    <a:pt x="0" y="0"/>
                  </a:moveTo>
                  <a:lnTo>
                    <a:pt x="744721" y="0"/>
                  </a:lnTo>
                  <a:lnTo>
                    <a:pt x="744721" y="724601"/>
                  </a:lnTo>
                  <a:lnTo>
                    <a:pt x="0" y="724601"/>
                  </a:lnTo>
                  <a:close/>
                </a:path>
              </a:pathLst>
            </a:custGeom>
            <a:solidFill>
              <a:srgbClr val="77C4EE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5385431" y="2077456"/>
            <a:ext cx="2205872" cy="2062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1"/>
              </a:lnSpc>
            </a:pPr>
            <a:r>
              <a:rPr lang="en-US" sz="1839" spc="18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chefia imediata deverá apontar os recursos necessários para a realização da ação de desenvolvimento.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135764" y="803635"/>
            <a:ext cx="15489445" cy="729244"/>
          </a:xfrm>
          <a:prstGeom prst="rect">
            <a:avLst/>
          </a:prstGeom>
          <a:solidFill>
            <a:srgbClr val="2D537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798780" y="826897"/>
            <a:ext cx="15934993" cy="62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b="true" sz="3855" spc="46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FEEDBACK E ASSINATURA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00765" y="612087"/>
            <a:ext cx="1098015" cy="1104037"/>
          </a:xfrm>
          <a:custGeom>
            <a:avLst/>
            <a:gdLst/>
            <a:ahLst/>
            <a:cxnLst/>
            <a:rect r="r" b="b" t="t" l="l"/>
            <a:pathLst>
              <a:path h="1104037" w="1098015">
                <a:moveTo>
                  <a:pt x="0" y="0"/>
                </a:moveTo>
                <a:lnTo>
                  <a:pt x="1098015" y="0"/>
                </a:lnTo>
                <a:lnTo>
                  <a:pt x="1098015" y="1104037"/>
                </a:lnTo>
                <a:lnTo>
                  <a:pt x="0" y="110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89856" y="864068"/>
            <a:ext cx="50078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457605" y="3028157"/>
            <a:ext cx="8845763" cy="3104059"/>
          </a:xfrm>
          <a:custGeom>
            <a:avLst/>
            <a:gdLst/>
            <a:ahLst/>
            <a:cxnLst/>
            <a:rect r="r" b="b" t="t" l="l"/>
            <a:pathLst>
              <a:path h="3104059" w="8845763">
                <a:moveTo>
                  <a:pt x="0" y="0"/>
                </a:moveTo>
                <a:lnTo>
                  <a:pt x="8845763" y="0"/>
                </a:lnTo>
                <a:lnTo>
                  <a:pt x="8845763" y="3104059"/>
                </a:lnTo>
                <a:lnTo>
                  <a:pt x="0" y="3104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608937" y="3192708"/>
            <a:ext cx="6851015" cy="1950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2"/>
              </a:lnSpc>
            </a:pPr>
            <a:r>
              <a:rPr lang="en-US" sz="2394" spc="23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chefia imediata deverá realizar entrevista com o avaliado para apresentar a pontuação dada na avaliação de desempenho e as evidências que fundamentaram tal decisão.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71906">
            <a:off x="134259" y="4642950"/>
            <a:ext cx="5509791" cy="5509791"/>
          </a:xfrm>
          <a:custGeom>
            <a:avLst/>
            <a:gdLst/>
            <a:ahLst/>
            <a:cxnLst/>
            <a:rect r="r" b="b" t="t" l="l"/>
            <a:pathLst>
              <a:path h="5509791" w="5509791">
                <a:moveTo>
                  <a:pt x="0" y="0"/>
                </a:moveTo>
                <a:lnTo>
                  <a:pt x="5509791" y="0"/>
                </a:lnTo>
                <a:lnTo>
                  <a:pt x="5509791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142177" y="7818141"/>
            <a:ext cx="7248199" cy="698443"/>
            <a:chOff x="0" y="0"/>
            <a:chExt cx="2167119" cy="2088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67119" cy="208825"/>
            </a:xfrm>
            <a:custGeom>
              <a:avLst/>
              <a:gdLst/>
              <a:ahLst/>
              <a:cxnLst/>
              <a:rect r="r" b="b" t="t" l="l"/>
              <a:pathLst>
                <a:path h="208825" w="2167119">
                  <a:moveTo>
                    <a:pt x="0" y="0"/>
                  </a:moveTo>
                  <a:lnTo>
                    <a:pt x="2167119" y="0"/>
                  </a:lnTo>
                  <a:lnTo>
                    <a:pt x="2167119" y="208825"/>
                  </a:lnTo>
                  <a:lnTo>
                    <a:pt x="0" y="208825"/>
                  </a:lnTo>
                  <a:close/>
                </a:path>
              </a:pathLst>
            </a:custGeom>
            <a:solidFill>
              <a:srgbClr val="2D537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556759" y="7989070"/>
            <a:ext cx="6419035" cy="29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1"/>
              </a:lnSpc>
            </a:pPr>
            <a:r>
              <a:rPr lang="en-US" sz="1839" spc="18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 FEEDBACK DEVERÁ SER FEITO !!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7695813" y="6755489"/>
            <a:ext cx="4140927" cy="250526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135764" y="803635"/>
            <a:ext cx="15489445" cy="729244"/>
          </a:xfrm>
          <a:prstGeom prst="rect">
            <a:avLst/>
          </a:prstGeom>
          <a:solidFill>
            <a:srgbClr val="2D537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798780" y="826897"/>
            <a:ext cx="15934993" cy="62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b="true" sz="3855" spc="46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FEEDBACK E ASSINATURA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00765" y="612087"/>
            <a:ext cx="1098015" cy="1104037"/>
          </a:xfrm>
          <a:custGeom>
            <a:avLst/>
            <a:gdLst/>
            <a:ahLst/>
            <a:cxnLst/>
            <a:rect r="r" b="b" t="t" l="l"/>
            <a:pathLst>
              <a:path h="1104037" w="1098015">
                <a:moveTo>
                  <a:pt x="0" y="0"/>
                </a:moveTo>
                <a:lnTo>
                  <a:pt x="1098015" y="0"/>
                </a:lnTo>
                <a:lnTo>
                  <a:pt x="1098015" y="1104037"/>
                </a:lnTo>
                <a:lnTo>
                  <a:pt x="0" y="110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89856" y="864068"/>
            <a:ext cx="50078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830610" y="2896819"/>
            <a:ext cx="7969939" cy="5979071"/>
            <a:chOff x="0" y="0"/>
            <a:chExt cx="616474" cy="4624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6474" cy="462480"/>
            </a:xfrm>
            <a:custGeom>
              <a:avLst/>
              <a:gdLst/>
              <a:ahLst/>
              <a:cxnLst/>
              <a:rect r="r" b="b" t="t" l="l"/>
              <a:pathLst>
                <a:path h="462480" w="616474">
                  <a:moveTo>
                    <a:pt x="0" y="0"/>
                  </a:moveTo>
                  <a:lnTo>
                    <a:pt x="616474" y="0"/>
                  </a:lnTo>
                  <a:lnTo>
                    <a:pt x="616474" y="462480"/>
                  </a:lnTo>
                  <a:lnTo>
                    <a:pt x="0" y="462480"/>
                  </a:lnTo>
                  <a:close/>
                </a:path>
              </a:pathLst>
            </a:custGeom>
            <a:solidFill>
              <a:srgbClr val="77C4EE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6340769" y="3132359"/>
            <a:ext cx="6851015" cy="5479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spc="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Ao realizar o </a:t>
            </a:r>
            <a:r>
              <a:rPr lang="en-US" b="true" sz="2799" spc="27">
                <a:solidFill>
                  <a:srgbClr val="2D537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FEEDBACK</a:t>
            </a:r>
            <a:r>
              <a:rPr lang="en-US" sz="2799" spc="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da avaliação de desempenho, conduza a conversa com </a:t>
            </a:r>
            <a:r>
              <a:rPr lang="en-US" b="true" sz="2799" spc="27">
                <a:solidFill>
                  <a:srgbClr val="2D537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objetividade, respeito e foco</a:t>
            </a:r>
            <a:r>
              <a:rPr lang="en-US" sz="2799" spc="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b="true" sz="2799" spc="27">
                <a:solidFill>
                  <a:srgbClr val="2D537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no desenvolvimento</a:t>
            </a:r>
            <a:r>
              <a:rPr lang="en-US" sz="2799" spc="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 Apresente os resultados de forma transparente, reconhecendo os pontos fortes do servidor e explicando, de maneira construtiva, as oportunidades de melhoria. Evite julgamentos pessoais, ofereça exemplos concretos e proponha ações que possam apoiar o aprimoramento profissional.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292853" y="4722781"/>
            <a:ext cx="5407039" cy="5407039"/>
          </a:xfrm>
          <a:custGeom>
            <a:avLst/>
            <a:gdLst/>
            <a:ahLst/>
            <a:cxnLst/>
            <a:rect r="r" b="b" t="t" l="l"/>
            <a:pathLst>
              <a:path h="5407039" w="5407039">
                <a:moveTo>
                  <a:pt x="0" y="0"/>
                </a:moveTo>
                <a:lnTo>
                  <a:pt x="5407039" y="0"/>
                </a:lnTo>
                <a:lnTo>
                  <a:pt x="5407039" y="5407040"/>
                </a:lnTo>
                <a:lnTo>
                  <a:pt x="0" y="5407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1020405" y="4694206"/>
            <a:ext cx="6851015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spc="27">
                <a:solidFill>
                  <a:srgbClr val="2D5C99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DICA !!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74677" y="1827046"/>
            <a:ext cx="12216121" cy="6060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10"/>
              </a:lnSpc>
            </a:pPr>
            <a:r>
              <a:rPr lang="en-US" sz="2940" spc="29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Após o feedback para o servidor, o avaliador deverá baixar o PDF para proceder com as assinaturas, por meio do </a:t>
            </a:r>
            <a:r>
              <a:rPr lang="en-US" b="true" sz="2940" spc="29" u="sng">
                <a:solidFill>
                  <a:srgbClr val="2D5C9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  <a:hlinkClick r:id="rId2" tooltip="https://sso.acesso.gov.br/login?client_id=assinador.iti.br&amp;authorization_id=19ac12f7d00"/>
              </a:rPr>
              <a:t>GOV.BR</a:t>
            </a:r>
            <a:r>
              <a:rPr lang="en-US" sz="2940" spc="29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</a:t>
            </a:r>
          </a:p>
          <a:p>
            <a:pPr algn="just">
              <a:lnSpc>
                <a:spcPts val="4410"/>
              </a:lnSpc>
            </a:pPr>
            <a:r>
              <a:rPr lang="en-US" sz="2940" spc="29">
                <a:solidFill>
                  <a:srgbClr val="2D5C99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Obs.: o avaliador assina e envia a avaliação ao servidor para que este também assine; em seguida, o servidor devolve o documento devidamente assinado ao avaliador.</a:t>
            </a:r>
          </a:p>
          <a:p>
            <a:pPr algn="just">
              <a:lnSpc>
                <a:spcPts val="4410"/>
              </a:lnSpc>
            </a:pPr>
          </a:p>
          <a:p>
            <a:pPr algn="just">
              <a:lnSpc>
                <a:spcPts val="4410"/>
              </a:lnSpc>
            </a:pPr>
            <a:r>
              <a:rPr lang="en-US" sz="2940" spc="29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Caso o servidor não assine a avaliação, prevalecerá a avaliação assinada pelo avaliador.</a:t>
            </a:r>
          </a:p>
          <a:p>
            <a:pPr algn="just">
              <a:lnSpc>
                <a:spcPts val="4410"/>
              </a:lnSpc>
            </a:pPr>
          </a:p>
          <a:p>
            <a:pPr algn="just">
              <a:lnSpc>
                <a:spcPts val="4410"/>
              </a:lnSpc>
            </a:pPr>
          </a:p>
          <a:p>
            <a:pPr algn="just">
              <a:lnSpc>
                <a:spcPts val="4410"/>
              </a:lnSpc>
            </a:pPr>
          </a:p>
        </p:txBody>
      </p:sp>
      <p:sp>
        <p:nvSpPr>
          <p:cNvPr name="AutoShape 3" id="3"/>
          <p:cNvSpPr/>
          <p:nvPr/>
        </p:nvSpPr>
        <p:spPr>
          <a:xfrm rot="0">
            <a:off x="2135764" y="803635"/>
            <a:ext cx="15489445" cy="729244"/>
          </a:xfrm>
          <a:prstGeom prst="rect">
            <a:avLst/>
          </a:prstGeom>
          <a:solidFill>
            <a:srgbClr val="2D537F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798780" y="826897"/>
            <a:ext cx="15934993" cy="62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b="true" sz="3855" spc="46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FEEDBACK E ASSINATURA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00765" y="612087"/>
            <a:ext cx="1098015" cy="1104037"/>
          </a:xfrm>
          <a:custGeom>
            <a:avLst/>
            <a:gdLst/>
            <a:ahLst/>
            <a:cxnLst/>
            <a:rect r="r" b="b" t="t" l="l"/>
            <a:pathLst>
              <a:path h="1104037" w="1098015">
                <a:moveTo>
                  <a:pt x="0" y="0"/>
                </a:moveTo>
                <a:lnTo>
                  <a:pt x="1098015" y="0"/>
                </a:lnTo>
                <a:lnTo>
                  <a:pt x="1098015" y="1104037"/>
                </a:lnTo>
                <a:lnTo>
                  <a:pt x="0" y="11040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877254" y="4051982"/>
            <a:ext cx="6676198" cy="6706002"/>
          </a:xfrm>
          <a:custGeom>
            <a:avLst/>
            <a:gdLst/>
            <a:ahLst/>
            <a:cxnLst/>
            <a:rect r="r" b="b" t="t" l="l"/>
            <a:pathLst>
              <a:path h="6706002" w="6676198">
                <a:moveTo>
                  <a:pt x="6676198" y="0"/>
                </a:moveTo>
                <a:lnTo>
                  <a:pt x="0" y="0"/>
                </a:lnTo>
                <a:lnTo>
                  <a:pt x="0" y="6706002"/>
                </a:lnTo>
                <a:lnTo>
                  <a:pt x="6676198" y="6706002"/>
                </a:lnTo>
                <a:lnTo>
                  <a:pt x="667619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54492" y="6716073"/>
            <a:ext cx="10725312" cy="3383804"/>
          </a:xfrm>
          <a:custGeom>
            <a:avLst/>
            <a:gdLst/>
            <a:ahLst/>
            <a:cxnLst/>
            <a:rect r="r" b="b" t="t" l="l"/>
            <a:pathLst>
              <a:path h="3383804" w="10725312">
                <a:moveTo>
                  <a:pt x="0" y="0"/>
                </a:moveTo>
                <a:lnTo>
                  <a:pt x="10725312" y="0"/>
                </a:lnTo>
                <a:lnTo>
                  <a:pt x="10725312" y="3383805"/>
                </a:lnTo>
                <a:lnTo>
                  <a:pt x="0" y="3383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9175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6772410" y="6256702"/>
            <a:ext cx="4510328" cy="272874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89856" y="864068"/>
            <a:ext cx="50078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3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1795779" y="6403622"/>
            <a:ext cx="4510328" cy="27287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60247" y="6995016"/>
            <a:ext cx="8845763" cy="3104059"/>
          </a:xfrm>
          <a:custGeom>
            <a:avLst/>
            <a:gdLst/>
            <a:ahLst/>
            <a:cxnLst/>
            <a:rect r="r" b="b" t="t" l="l"/>
            <a:pathLst>
              <a:path h="3104059" w="8845763">
                <a:moveTo>
                  <a:pt x="0" y="0"/>
                </a:moveTo>
                <a:lnTo>
                  <a:pt x="8845763" y="0"/>
                </a:lnTo>
                <a:lnTo>
                  <a:pt x="8845763" y="3104059"/>
                </a:lnTo>
                <a:lnTo>
                  <a:pt x="0" y="3104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2135764" y="803635"/>
            <a:ext cx="15489445" cy="729244"/>
          </a:xfrm>
          <a:prstGeom prst="rect">
            <a:avLst/>
          </a:prstGeom>
          <a:solidFill>
            <a:srgbClr val="77C4EE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798780" y="826897"/>
            <a:ext cx="15934993" cy="62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b="true" sz="3855" spc="46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ENCAMINHAMENTO DA AVALIAÇÃO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00765" y="612087"/>
            <a:ext cx="1098015" cy="1104037"/>
          </a:xfrm>
          <a:custGeom>
            <a:avLst/>
            <a:gdLst/>
            <a:ahLst/>
            <a:cxnLst/>
            <a:rect r="r" b="b" t="t" l="l"/>
            <a:pathLst>
              <a:path h="1104037" w="1098015">
                <a:moveTo>
                  <a:pt x="0" y="0"/>
                </a:moveTo>
                <a:lnTo>
                  <a:pt x="1098015" y="0"/>
                </a:lnTo>
                <a:lnTo>
                  <a:pt x="1098015" y="1104037"/>
                </a:lnTo>
                <a:lnTo>
                  <a:pt x="0" y="1104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71906">
            <a:off x="-956116" y="4777209"/>
            <a:ext cx="5509791" cy="5509791"/>
          </a:xfrm>
          <a:custGeom>
            <a:avLst/>
            <a:gdLst/>
            <a:ahLst/>
            <a:cxnLst/>
            <a:rect r="r" b="b" t="t" l="l"/>
            <a:pathLst>
              <a:path h="5509791" w="5509791">
                <a:moveTo>
                  <a:pt x="0" y="0"/>
                </a:moveTo>
                <a:lnTo>
                  <a:pt x="5509791" y="0"/>
                </a:lnTo>
                <a:lnTo>
                  <a:pt x="5509791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86297" y="2709227"/>
            <a:ext cx="15238911" cy="2744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2799" spc="27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Após realizar a avaliação de todos os servidores de sua equipe, a chefia imediata deverá enviar, em um </a:t>
            </a:r>
            <a:r>
              <a:rPr lang="en-US" b="true" sz="2799" spc="27">
                <a:solidFill>
                  <a:srgbClr val="2020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ÚNICO </a:t>
            </a:r>
            <a:r>
              <a:rPr lang="en-US" sz="2799" spc="27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e-mail, a pasta contendo todos os formulários para  </a:t>
            </a:r>
            <a:r>
              <a:rPr lang="en-US" b="true" sz="2799" spc="27" u="sng">
                <a:solidFill>
                  <a:srgbClr val="2D537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avaliacaodedesempenho</a:t>
            </a:r>
            <a:r>
              <a:rPr lang="en-US" b="true" sz="2799" spc="27" u="sng">
                <a:solidFill>
                  <a:srgbClr val="2D537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@pedroleopoldo.mg.gov.br</a:t>
            </a:r>
            <a:r>
              <a:rPr lang="en-US" sz="2799" spc="27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799" spc="27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para analise e homologação das avaliações.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51364" y="7236856"/>
            <a:ext cx="6851015" cy="156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2"/>
              </a:lnSpc>
            </a:pPr>
            <a:r>
              <a:rPr lang="en-US" sz="2394" spc="23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Caso os formulários sejam enviados com campos não preenchidos ou preenchidos de forma incorreta, estes serão devolvidos à chefia para preenchimento/correção.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9856" y="864068"/>
            <a:ext cx="50078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4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135764" y="803635"/>
            <a:ext cx="15489445" cy="729244"/>
          </a:xfrm>
          <a:prstGeom prst="rect">
            <a:avLst/>
          </a:prstGeom>
          <a:solidFill>
            <a:srgbClr val="2D537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798780" y="826897"/>
            <a:ext cx="15934993" cy="62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b="true" sz="3855" spc="46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RECURSOS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00765" y="612087"/>
            <a:ext cx="1098015" cy="1104037"/>
          </a:xfrm>
          <a:custGeom>
            <a:avLst/>
            <a:gdLst/>
            <a:ahLst/>
            <a:cxnLst/>
            <a:rect r="r" b="b" t="t" l="l"/>
            <a:pathLst>
              <a:path h="1104037" w="1098015">
                <a:moveTo>
                  <a:pt x="0" y="0"/>
                </a:moveTo>
                <a:lnTo>
                  <a:pt x="1098015" y="0"/>
                </a:lnTo>
                <a:lnTo>
                  <a:pt x="1098015" y="1104037"/>
                </a:lnTo>
                <a:lnTo>
                  <a:pt x="0" y="110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62850" y="5143500"/>
            <a:ext cx="6106977" cy="5492087"/>
          </a:xfrm>
          <a:custGeom>
            <a:avLst/>
            <a:gdLst/>
            <a:ahLst/>
            <a:cxnLst/>
            <a:rect r="r" b="b" t="t" l="l"/>
            <a:pathLst>
              <a:path h="5492087" w="6106977">
                <a:moveTo>
                  <a:pt x="0" y="0"/>
                </a:moveTo>
                <a:lnTo>
                  <a:pt x="6106977" y="0"/>
                </a:lnTo>
                <a:lnTo>
                  <a:pt x="6106977" y="5492087"/>
                </a:lnTo>
                <a:lnTo>
                  <a:pt x="0" y="5492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55517" y="3185987"/>
            <a:ext cx="13974527" cy="158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b="true" sz="2300" spc="23">
                <a:solidFill>
                  <a:srgbClr val="2D5C9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Pedido de reconsideração</a:t>
            </a:r>
            <a:r>
              <a:rPr lang="en-US" sz="2300" spc="23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: será solicitado ao gestor que avaliou, no prazo de cinco dias corridos após a notificação do resultado de sua avaliação de desempenho. O avaliador tem o prazo de cinco dias corridos, após recebimento, para deliberar sobre o pedido de reconsideração e notificar o servidor sobre a decisão.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92272" y="3176462"/>
            <a:ext cx="565791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 spc="550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92272" y="5900089"/>
            <a:ext cx="565791" cy="80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99"/>
              </a:lnSpc>
              <a:spcBef>
                <a:spcPct val="0"/>
              </a:spcBef>
            </a:pPr>
            <a:r>
              <a:rPr lang="en-US" sz="4999" spc="549" u="none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55517" y="5700064"/>
            <a:ext cx="13911705" cy="238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b="true" sz="2300" spc="23">
                <a:solidFill>
                  <a:srgbClr val="2D537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Recurso interno:</a:t>
            </a:r>
            <a:r>
              <a:rPr lang="en-US" sz="2300" spc="23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O recurso interno será encaminhado à Comissão Recursal, </a:t>
            </a:r>
            <a:r>
              <a:rPr lang="en-US" sz="2300" spc="23">
                <a:solidFill>
                  <a:srgbClr val="BD0909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criado pela portaria xxxx.</a:t>
            </a:r>
            <a:r>
              <a:rPr lang="en-US" sz="2300" spc="23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O servidor tem o prazo de cinco dias corridos após a notificação do resultado de  pedido de reconsideração, para interpor recurso interno contra a decisão..  A Comissão Recursal terá o prazo de quinze dias corridos para analisar o recurso e notificar o servidor sobre o resultado. 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89856" y="864068"/>
            <a:ext cx="50078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55517" y="8386924"/>
            <a:ext cx="13911705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spc="23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 pedid</a:t>
            </a:r>
            <a:r>
              <a:rPr lang="en-US" sz="2300" spc="23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 de reconsideração e o recurso interno serão interpostos por meio de protocolo junto à área de gestão de pessoas, facultado ao requerente a juntada dos documentos que julgar convenientes.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56737" y="2022860"/>
            <a:ext cx="15405650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spc="25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 servidor submetido à avaliação de desempenho poderá apresentar os seguintes recursos: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692272" y="8359681"/>
            <a:ext cx="565791" cy="80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99"/>
              </a:lnSpc>
              <a:spcBef>
                <a:spcPct val="0"/>
              </a:spcBef>
            </a:pPr>
            <a:r>
              <a:rPr lang="en-US" sz="4999" spc="549" u="none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3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135764" y="803635"/>
            <a:ext cx="15489445" cy="729244"/>
          </a:xfrm>
          <a:prstGeom prst="rect">
            <a:avLst/>
          </a:prstGeom>
          <a:solidFill>
            <a:srgbClr val="2D537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798780" y="826897"/>
            <a:ext cx="15934993" cy="62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b="true" sz="3855" spc="46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RECURSOS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00765" y="612087"/>
            <a:ext cx="1098015" cy="1104037"/>
          </a:xfrm>
          <a:custGeom>
            <a:avLst/>
            <a:gdLst/>
            <a:ahLst/>
            <a:cxnLst/>
            <a:rect r="r" b="b" t="t" l="l"/>
            <a:pathLst>
              <a:path h="1104037" w="1098015">
                <a:moveTo>
                  <a:pt x="0" y="0"/>
                </a:moveTo>
                <a:lnTo>
                  <a:pt x="1098015" y="0"/>
                </a:lnTo>
                <a:lnTo>
                  <a:pt x="1098015" y="1104037"/>
                </a:lnTo>
                <a:lnTo>
                  <a:pt x="0" y="110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62850" y="5143500"/>
            <a:ext cx="6106977" cy="5492087"/>
          </a:xfrm>
          <a:custGeom>
            <a:avLst/>
            <a:gdLst/>
            <a:ahLst/>
            <a:cxnLst/>
            <a:rect r="r" b="b" t="t" l="l"/>
            <a:pathLst>
              <a:path h="5492087" w="6106977">
                <a:moveTo>
                  <a:pt x="0" y="0"/>
                </a:moveTo>
                <a:lnTo>
                  <a:pt x="6106977" y="0"/>
                </a:lnTo>
                <a:lnTo>
                  <a:pt x="6106977" y="5492087"/>
                </a:lnTo>
                <a:lnTo>
                  <a:pt x="0" y="5492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55517" y="3386012"/>
            <a:ext cx="13974527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spc="23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 servidor deverá protocolar seu pedido pelo </a:t>
            </a:r>
            <a:r>
              <a:rPr lang="en-US" sz="2300" spc="23">
                <a:solidFill>
                  <a:srgbClr val="C6090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site da Prefeitura &gt; Cidadão &gt; Portal do Cidadão &gt; Protocolos &gt; Situação de Processos. (É de inteira responsabilidade do(a) servidor(a), o acompanhamento do processo).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47595" y="5883816"/>
            <a:ext cx="13911705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spc="23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Concluído o preenchimento dos formulários, o sistema emitirá o número de protocolo, que permitirá ao servidor(a) acompanhar o andamento do pedido.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89856" y="864068"/>
            <a:ext cx="50078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47595" y="7396881"/>
            <a:ext cx="13911705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spc="23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 pedid</a:t>
            </a:r>
            <a:r>
              <a:rPr lang="en-US" sz="2300" spc="23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 de reconsideração e o recurso interno serão interpostos por meio de formulário próprio, definido pela área de gestão de pessoas, facultado ao requerente a juntada dos documentos que julgar convenientes.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56737" y="2022860"/>
            <a:ext cx="15405650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spc="25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 servidor submetido à avaliação de desempenho poderá apresentar os seguintes recursos: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692272" y="3202260"/>
            <a:ext cx="565791" cy="80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99"/>
              </a:lnSpc>
              <a:spcBef>
                <a:spcPct val="0"/>
              </a:spcBef>
            </a:pPr>
            <a:r>
              <a:rPr lang="en-US" sz="4999" spc="549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92272" y="5700064"/>
            <a:ext cx="565791" cy="80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99"/>
              </a:lnSpc>
              <a:spcBef>
                <a:spcPct val="0"/>
              </a:spcBef>
            </a:pPr>
            <a:r>
              <a:rPr lang="en-US" sz="4999" spc="549" u="none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92272" y="7396881"/>
            <a:ext cx="565791" cy="80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99"/>
              </a:lnSpc>
              <a:spcBef>
                <a:spcPct val="0"/>
              </a:spcBef>
            </a:pPr>
            <a:r>
              <a:rPr lang="en-US" sz="4999" spc="549" u="none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6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135764" y="803635"/>
            <a:ext cx="15489445" cy="729244"/>
          </a:xfrm>
          <a:prstGeom prst="rect">
            <a:avLst/>
          </a:prstGeom>
          <a:solidFill>
            <a:srgbClr val="2D537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798780" y="826897"/>
            <a:ext cx="15934993" cy="62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b="true" sz="3855" spc="46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RECURSOS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00765" y="612087"/>
            <a:ext cx="1098015" cy="1104037"/>
          </a:xfrm>
          <a:custGeom>
            <a:avLst/>
            <a:gdLst/>
            <a:ahLst/>
            <a:cxnLst/>
            <a:rect r="r" b="b" t="t" l="l"/>
            <a:pathLst>
              <a:path h="1104037" w="1098015">
                <a:moveTo>
                  <a:pt x="0" y="0"/>
                </a:moveTo>
                <a:lnTo>
                  <a:pt x="1098015" y="0"/>
                </a:lnTo>
                <a:lnTo>
                  <a:pt x="1098015" y="1104037"/>
                </a:lnTo>
                <a:lnTo>
                  <a:pt x="0" y="110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45454" y="1943871"/>
            <a:ext cx="6013846" cy="4175834"/>
          </a:xfrm>
          <a:custGeom>
            <a:avLst/>
            <a:gdLst/>
            <a:ahLst/>
            <a:cxnLst/>
            <a:rect r="r" b="b" t="t" l="l"/>
            <a:pathLst>
              <a:path h="4175834" w="6013846">
                <a:moveTo>
                  <a:pt x="0" y="0"/>
                </a:moveTo>
                <a:lnTo>
                  <a:pt x="6013846" y="0"/>
                </a:lnTo>
                <a:lnTo>
                  <a:pt x="6013846" y="4175834"/>
                </a:lnTo>
                <a:lnTo>
                  <a:pt x="0" y="4175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48608" y="7680535"/>
            <a:ext cx="14435336" cy="2101543"/>
            <a:chOff x="0" y="0"/>
            <a:chExt cx="3801899" cy="5534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01899" cy="553493"/>
            </a:xfrm>
            <a:custGeom>
              <a:avLst/>
              <a:gdLst/>
              <a:ahLst/>
              <a:cxnLst/>
              <a:rect r="r" b="b" t="t" l="l"/>
              <a:pathLst>
                <a:path h="553493" w="3801899">
                  <a:moveTo>
                    <a:pt x="0" y="0"/>
                  </a:moveTo>
                  <a:lnTo>
                    <a:pt x="3801899" y="0"/>
                  </a:lnTo>
                  <a:lnTo>
                    <a:pt x="3801899" y="553493"/>
                  </a:lnTo>
                  <a:lnTo>
                    <a:pt x="0" y="553493"/>
                  </a:lnTo>
                  <a:close/>
                </a:path>
              </a:pathLst>
            </a:custGeom>
            <a:solidFill>
              <a:srgbClr val="2D537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801899" cy="591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755094" y="2535947"/>
            <a:ext cx="565791" cy="80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99"/>
              </a:lnSpc>
              <a:spcBef>
                <a:spcPct val="0"/>
              </a:spcBef>
            </a:pPr>
            <a:r>
              <a:rPr lang="en-US" sz="4999" spc="549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50682" y="2459937"/>
            <a:ext cx="7252199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20"/>
              </a:lnSpc>
              <a:spcBef>
                <a:spcPct val="0"/>
              </a:spcBef>
            </a:pPr>
            <a:r>
              <a:rPr lang="en-US" sz="2300" spc="23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 Processo será encaminhado à Subcomissão pertinente, que no prazo de até 60 (sessenta) dias proferirá a sua decisão.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55094" y="4341258"/>
            <a:ext cx="565791" cy="80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99"/>
              </a:lnSpc>
              <a:spcBef>
                <a:spcPct val="0"/>
              </a:spcBef>
            </a:pPr>
            <a:r>
              <a:rPr lang="en-US" sz="4999" spc="549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50682" y="4216817"/>
            <a:ext cx="7252199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20"/>
              </a:lnSpc>
              <a:spcBef>
                <a:spcPct val="0"/>
              </a:spcBef>
            </a:pPr>
            <a:r>
              <a:rPr lang="en-US" sz="2300" spc="23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Subcomissão encaminhará o Processo à autoridade máxima da Diretoria de Gestão de Pessoas para a homologação.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55094" y="7756735"/>
            <a:ext cx="14044220" cy="1698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2426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Atenção! Só serão válidos os recursos abertos via Processo de Protocolo</a:t>
            </a:r>
          </a:p>
          <a:p>
            <a:pPr algn="ctr">
              <a:lnSpc>
                <a:spcPts val="3397"/>
              </a:lnSpc>
            </a:pPr>
          </a:p>
          <a:p>
            <a:pPr algn="ctr">
              <a:lnSpc>
                <a:spcPts val="3397"/>
              </a:lnSpc>
              <a:spcBef>
                <a:spcPct val="0"/>
              </a:spcBef>
            </a:pPr>
            <a:r>
              <a:rPr lang="en-US" sz="2426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Nos casos em que o servidor não tiver acesso à internet, computador ou dificuldades na abertura do processo, poderá procurar o Setor de Protocolo pessoalmente.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9856" y="864068"/>
            <a:ext cx="50078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50682" y="6272105"/>
            <a:ext cx="13608618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20"/>
              </a:lnSpc>
              <a:spcBef>
                <a:spcPct val="0"/>
              </a:spcBef>
            </a:pPr>
            <a:r>
              <a:rPr lang="en-US" sz="2300" spc="23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homologação será publicada do Espaço do Servidor &gt; RH Online &gt; Desempenho do Servidor &gt; Avaliação de Desempenho.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55094" y="6259168"/>
            <a:ext cx="613416" cy="80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99"/>
              </a:lnSpc>
              <a:spcBef>
                <a:spcPct val="0"/>
              </a:spcBef>
            </a:pPr>
            <a:r>
              <a:rPr lang="en-US" sz="4999" spc="549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9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3511113" y="-120836"/>
            <a:ext cx="4776887" cy="984904"/>
          </a:xfrm>
          <a:custGeom>
            <a:avLst/>
            <a:gdLst/>
            <a:ahLst/>
            <a:cxnLst/>
            <a:rect r="r" b="b" t="t" l="l"/>
            <a:pathLst>
              <a:path h="984904" w="4776887">
                <a:moveTo>
                  <a:pt x="0" y="0"/>
                </a:moveTo>
                <a:lnTo>
                  <a:pt x="4776887" y="0"/>
                </a:lnTo>
                <a:lnTo>
                  <a:pt x="4776887" y="984904"/>
                </a:lnTo>
                <a:lnTo>
                  <a:pt x="0" y="9849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590" r="-7760" b="-74733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42880" y="2230670"/>
            <a:ext cx="5948655" cy="6618926"/>
          </a:xfrm>
          <a:custGeom>
            <a:avLst/>
            <a:gdLst/>
            <a:ahLst/>
            <a:cxnLst/>
            <a:rect r="r" b="b" t="t" l="l"/>
            <a:pathLst>
              <a:path h="6618926" w="5948655">
                <a:moveTo>
                  <a:pt x="0" y="0"/>
                </a:moveTo>
                <a:lnTo>
                  <a:pt x="5948656" y="0"/>
                </a:lnTo>
                <a:lnTo>
                  <a:pt x="5948656" y="6618927"/>
                </a:lnTo>
                <a:lnTo>
                  <a:pt x="0" y="6618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9116" y="2222448"/>
            <a:ext cx="1101418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b="true" sz="6999">
                <a:solidFill>
                  <a:srgbClr val="77C4E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CONCEITO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9116" y="3698875"/>
            <a:ext cx="11163765" cy="421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A avaliação de desempenho tem como objetivo  </a:t>
            </a:r>
            <a:r>
              <a:rPr lang="en-US" sz="3999">
                <a:solidFill>
                  <a:srgbClr val="2D5C99"/>
                </a:solidFill>
                <a:latin typeface="Josefin Sans"/>
                <a:ea typeface="Josefin Sans"/>
                <a:cs typeface="Josefin Sans"/>
                <a:sym typeface="Josefin Sans"/>
              </a:rPr>
              <a:t>AFERIR A CONTRIBUIÇÃO</a:t>
            </a:r>
            <a:r>
              <a:rPr lang="en-US" sz="39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 individual e coletiva dos servidores para o alcance dos </a:t>
            </a:r>
            <a:r>
              <a:rPr lang="en-US" sz="3999">
                <a:solidFill>
                  <a:srgbClr val="77C4EE"/>
                </a:solidFill>
                <a:latin typeface="Josefin Sans"/>
                <a:ea typeface="Josefin Sans"/>
                <a:cs typeface="Josefin Sans"/>
                <a:sym typeface="Josefin Sans"/>
              </a:rPr>
              <a:t>RESULTADOS</a:t>
            </a:r>
            <a:r>
              <a:rPr lang="en-US" sz="39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 institucionais, bem como promover o desenvolvimento profissional e a </a:t>
            </a:r>
            <a:r>
              <a:rPr lang="en-US" sz="3999">
                <a:solidFill>
                  <a:srgbClr val="2D5C99"/>
                </a:solidFill>
                <a:latin typeface="Josefin Sans"/>
                <a:ea typeface="Josefin Sans"/>
                <a:cs typeface="Josefin Sans"/>
                <a:sym typeface="Josefin Sans"/>
              </a:rPr>
              <a:t>MELHORIA DOS SERVIÇOS PÚBLICOS.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7587" y="9465270"/>
            <a:ext cx="16852827" cy="454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7"/>
              </a:lnSpc>
            </a:pPr>
            <a:r>
              <a:rPr lang="en-US" b="true" sz="2698">
                <a:solidFill>
                  <a:srgbClr val="100F0D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Diretoria de Gestão de Pessoas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3495" y="2695495"/>
            <a:ext cx="9081705" cy="277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00"/>
              </a:lnSpc>
            </a:pPr>
            <a:r>
              <a:rPr lang="en-US" sz="5000" spc="-55">
                <a:solidFill>
                  <a:srgbClr val="2D5C99"/>
                </a:solidFill>
                <a:latin typeface="Josefin Sans"/>
                <a:ea typeface="Josefin Sans"/>
                <a:cs typeface="Josefin Sans"/>
                <a:sym typeface="Josefin Sans"/>
              </a:rPr>
              <a:t>Para outras informações, a Gerência de Cargos, Carreiras e  Desenvolvimento está à sua disposição.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505200" y="1357983"/>
            <a:ext cx="7411325" cy="4635447"/>
          </a:xfrm>
          <a:custGeom>
            <a:avLst/>
            <a:gdLst/>
            <a:ahLst/>
            <a:cxnLst/>
            <a:rect r="r" b="b" t="t" l="l"/>
            <a:pathLst>
              <a:path h="4635447" w="7411325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5158" y="7191375"/>
            <a:ext cx="545621" cy="545621"/>
          </a:xfrm>
          <a:custGeom>
            <a:avLst/>
            <a:gdLst/>
            <a:ahLst/>
            <a:cxnLst/>
            <a:rect r="r" b="b" t="t" l="l"/>
            <a:pathLst>
              <a:path h="545621" w="545621">
                <a:moveTo>
                  <a:pt x="0" y="0"/>
                </a:moveTo>
                <a:lnTo>
                  <a:pt x="545621" y="0"/>
                </a:lnTo>
                <a:lnTo>
                  <a:pt x="545621" y="545621"/>
                </a:lnTo>
                <a:lnTo>
                  <a:pt x="0" y="5456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37395" y="7134225"/>
            <a:ext cx="97496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00F0D"/>
                </a:solidFill>
                <a:latin typeface="Josefin Sans"/>
                <a:ea typeface="Josefin Sans"/>
                <a:cs typeface="Josefin Sans"/>
                <a:sym typeface="Josefin Sans"/>
              </a:rPr>
              <a:t>avaliacaodedesempenho@pedroleopoldo.mg.gov.br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62980" y="685119"/>
            <a:ext cx="6691434" cy="8916761"/>
          </a:xfrm>
          <a:custGeom>
            <a:avLst/>
            <a:gdLst/>
            <a:ahLst/>
            <a:cxnLst/>
            <a:rect r="r" b="b" t="t" l="l"/>
            <a:pathLst>
              <a:path h="8916761" w="6691434">
                <a:moveTo>
                  <a:pt x="0" y="0"/>
                </a:moveTo>
                <a:lnTo>
                  <a:pt x="6691434" y="0"/>
                </a:lnTo>
                <a:lnTo>
                  <a:pt x="6691434" y="8916762"/>
                </a:lnTo>
                <a:lnTo>
                  <a:pt x="0" y="891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93387" y="1573260"/>
            <a:ext cx="1098015" cy="1104037"/>
          </a:xfrm>
          <a:custGeom>
            <a:avLst/>
            <a:gdLst/>
            <a:ahLst/>
            <a:cxnLst/>
            <a:rect r="r" b="b" t="t" l="l"/>
            <a:pathLst>
              <a:path h="1104037" w="1098015">
                <a:moveTo>
                  <a:pt x="0" y="0"/>
                </a:moveTo>
                <a:lnTo>
                  <a:pt x="1098015" y="0"/>
                </a:lnTo>
                <a:lnTo>
                  <a:pt x="1098015" y="1104037"/>
                </a:lnTo>
                <a:lnTo>
                  <a:pt x="0" y="11040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93387" y="3028587"/>
            <a:ext cx="1098015" cy="1104037"/>
          </a:xfrm>
          <a:custGeom>
            <a:avLst/>
            <a:gdLst/>
            <a:ahLst/>
            <a:cxnLst/>
            <a:rect r="r" b="b" t="t" l="l"/>
            <a:pathLst>
              <a:path h="1104037" w="1098015">
                <a:moveTo>
                  <a:pt x="0" y="0"/>
                </a:moveTo>
                <a:lnTo>
                  <a:pt x="1098015" y="0"/>
                </a:lnTo>
                <a:lnTo>
                  <a:pt x="1098015" y="1104037"/>
                </a:lnTo>
                <a:lnTo>
                  <a:pt x="0" y="1104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93387" y="4672385"/>
            <a:ext cx="1098015" cy="1104037"/>
          </a:xfrm>
          <a:custGeom>
            <a:avLst/>
            <a:gdLst/>
            <a:ahLst/>
            <a:cxnLst/>
            <a:rect r="r" b="b" t="t" l="l"/>
            <a:pathLst>
              <a:path h="1104037" w="1098015">
                <a:moveTo>
                  <a:pt x="0" y="0"/>
                </a:moveTo>
                <a:lnTo>
                  <a:pt x="1098015" y="0"/>
                </a:lnTo>
                <a:lnTo>
                  <a:pt x="1098015" y="1104037"/>
                </a:lnTo>
                <a:lnTo>
                  <a:pt x="0" y="11040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83862" y="6316183"/>
            <a:ext cx="1098015" cy="1104037"/>
          </a:xfrm>
          <a:custGeom>
            <a:avLst/>
            <a:gdLst/>
            <a:ahLst/>
            <a:cxnLst/>
            <a:rect r="r" b="b" t="t" l="l"/>
            <a:pathLst>
              <a:path h="1104037" w="1098015">
                <a:moveTo>
                  <a:pt x="0" y="0"/>
                </a:moveTo>
                <a:lnTo>
                  <a:pt x="1098015" y="0"/>
                </a:lnTo>
                <a:lnTo>
                  <a:pt x="1098015" y="1104037"/>
                </a:lnTo>
                <a:lnTo>
                  <a:pt x="0" y="1104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082478" y="1825241"/>
            <a:ext cx="50078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54414" y="1844291"/>
            <a:ext cx="4163913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Informações iniciais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54414" y="3223418"/>
            <a:ext cx="2770186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Formulário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54414" y="4747722"/>
            <a:ext cx="277018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Feedback &amp; </a:t>
            </a:r>
            <a:r>
              <a:rPr lang="en-US" sz="29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Assinatura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54414" y="6325276"/>
            <a:ext cx="326432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Encaminhamento Da avaliação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898311"/>
            <a:ext cx="6873643" cy="244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50"/>
              </a:lnSpc>
            </a:pPr>
            <a:r>
              <a:rPr lang="en-US" b="true" sz="7500">
                <a:solidFill>
                  <a:srgbClr val="202020"/>
                </a:solidFill>
                <a:latin typeface="Nourd Bold"/>
                <a:ea typeface="Nourd Bold"/>
                <a:cs typeface="Nourd Bold"/>
                <a:sym typeface="Nourd Bold"/>
              </a:rPr>
              <a:t>TÓPICOS ABORDADOS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82478" y="3280568"/>
            <a:ext cx="50078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82478" y="4924366"/>
            <a:ext cx="50078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EFEFE"/>
                </a:solidFill>
                <a:latin typeface="Nourd Bold"/>
                <a:ea typeface="Nourd Bold"/>
                <a:cs typeface="Nourd Bold"/>
                <a:sym typeface="Nourd Bol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72953" y="6568164"/>
            <a:ext cx="50078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EFEFE"/>
                </a:solidFill>
                <a:latin typeface="Nourd Bold"/>
                <a:ea typeface="Nourd Bold"/>
                <a:cs typeface="Nourd Bold"/>
                <a:sym typeface="Nourd Bold"/>
              </a:rPr>
              <a:t>4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793387" y="7896470"/>
            <a:ext cx="1098015" cy="1104037"/>
          </a:xfrm>
          <a:custGeom>
            <a:avLst/>
            <a:gdLst/>
            <a:ahLst/>
            <a:cxnLst/>
            <a:rect r="r" b="b" t="t" l="l"/>
            <a:pathLst>
              <a:path h="1104037" w="1098015">
                <a:moveTo>
                  <a:pt x="0" y="0"/>
                </a:moveTo>
                <a:lnTo>
                  <a:pt x="1098015" y="0"/>
                </a:lnTo>
                <a:lnTo>
                  <a:pt x="1098015" y="1104037"/>
                </a:lnTo>
                <a:lnTo>
                  <a:pt x="0" y="11040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082478" y="8148451"/>
            <a:ext cx="50078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EFEFE"/>
                </a:solidFill>
                <a:latin typeface="Nourd Bold"/>
                <a:ea typeface="Nourd Bold"/>
                <a:cs typeface="Nourd Bold"/>
                <a:sym typeface="Nourd Bold"/>
              </a:rPr>
              <a:t>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54414" y="8243701"/>
            <a:ext cx="2770186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Recursos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135764" y="803635"/>
            <a:ext cx="15489445" cy="729244"/>
          </a:xfrm>
          <a:prstGeom prst="rect">
            <a:avLst/>
          </a:prstGeom>
          <a:solidFill>
            <a:srgbClr val="2D537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798780" y="826897"/>
            <a:ext cx="15934993" cy="62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b="true" sz="3855" spc="46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INFORMAÇÕES INICIAIS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00765" y="612087"/>
            <a:ext cx="1098015" cy="1104037"/>
          </a:xfrm>
          <a:custGeom>
            <a:avLst/>
            <a:gdLst/>
            <a:ahLst/>
            <a:cxnLst/>
            <a:rect r="r" b="b" t="t" l="l"/>
            <a:pathLst>
              <a:path h="1104037" w="1098015">
                <a:moveTo>
                  <a:pt x="0" y="0"/>
                </a:moveTo>
                <a:lnTo>
                  <a:pt x="1098015" y="0"/>
                </a:lnTo>
                <a:lnTo>
                  <a:pt x="1098015" y="1104037"/>
                </a:lnTo>
                <a:lnTo>
                  <a:pt x="0" y="110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371475" y="9196388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33725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881360" y="2552152"/>
            <a:ext cx="6891165" cy="1738447"/>
            <a:chOff x="0" y="0"/>
            <a:chExt cx="1998184" cy="5040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98184" cy="504086"/>
            </a:xfrm>
            <a:custGeom>
              <a:avLst/>
              <a:gdLst/>
              <a:ahLst/>
              <a:cxnLst/>
              <a:rect r="r" b="b" t="t" l="l"/>
              <a:pathLst>
                <a:path h="504086" w="1998184">
                  <a:moveTo>
                    <a:pt x="57296" y="0"/>
                  </a:moveTo>
                  <a:lnTo>
                    <a:pt x="1940888" y="0"/>
                  </a:lnTo>
                  <a:cubicBezTo>
                    <a:pt x="1972532" y="0"/>
                    <a:pt x="1998184" y="25652"/>
                    <a:pt x="1998184" y="57296"/>
                  </a:cubicBezTo>
                  <a:lnTo>
                    <a:pt x="1998184" y="446789"/>
                  </a:lnTo>
                  <a:cubicBezTo>
                    <a:pt x="1998184" y="478433"/>
                    <a:pt x="1972532" y="504086"/>
                    <a:pt x="1940888" y="504086"/>
                  </a:cubicBezTo>
                  <a:lnTo>
                    <a:pt x="57296" y="504086"/>
                  </a:lnTo>
                  <a:cubicBezTo>
                    <a:pt x="25652" y="504086"/>
                    <a:pt x="0" y="478433"/>
                    <a:pt x="0" y="446789"/>
                  </a:cubicBezTo>
                  <a:lnTo>
                    <a:pt x="0" y="57296"/>
                  </a:lnTo>
                  <a:cubicBezTo>
                    <a:pt x="0" y="25652"/>
                    <a:pt x="25652" y="0"/>
                    <a:pt x="57296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98184" cy="542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485248" y="2525608"/>
            <a:ext cx="7134625" cy="1738447"/>
            <a:chOff x="0" y="0"/>
            <a:chExt cx="2068779" cy="5040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68779" cy="504086"/>
            </a:xfrm>
            <a:custGeom>
              <a:avLst/>
              <a:gdLst/>
              <a:ahLst/>
              <a:cxnLst/>
              <a:rect r="r" b="b" t="t" l="l"/>
              <a:pathLst>
                <a:path h="504086" w="2068779">
                  <a:moveTo>
                    <a:pt x="55341" y="0"/>
                  </a:moveTo>
                  <a:lnTo>
                    <a:pt x="2013438" y="0"/>
                  </a:lnTo>
                  <a:cubicBezTo>
                    <a:pt x="2028115" y="0"/>
                    <a:pt x="2042191" y="5831"/>
                    <a:pt x="2052569" y="16209"/>
                  </a:cubicBezTo>
                  <a:cubicBezTo>
                    <a:pt x="2062948" y="26587"/>
                    <a:pt x="2068779" y="40664"/>
                    <a:pt x="2068779" y="55341"/>
                  </a:cubicBezTo>
                  <a:lnTo>
                    <a:pt x="2068779" y="448745"/>
                  </a:lnTo>
                  <a:cubicBezTo>
                    <a:pt x="2068779" y="463422"/>
                    <a:pt x="2062948" y="477498"/>
                    <a:pt x="2052569" y="487877"/>
                  </a:cubicBezTo>
                  <a:cubicBezTo>
                    <a:pt x="2042191" y="498255"/>
                    <a:pt x="2028115" y="504086"/>
                    <a:pt x="2013438" y="504086"/>
                  </a:cubicBezTo>
                  <a:lnTo>
                    <a:pt x="55341" y="504086"/>
                  </a:lnTo>
                  <a:cubicBezTo>
                    <a:pt x="40664" y="504086"/>
                    <a:pt x="26587" y="498255"/>
                    <a:pt x="16209" y="487877"/>
                  </a:cubicBezTo>
                  <a:cubicBezTo>
                    <a:pt x="5831" y="477498"/>
                    <a:pt x="0" y="463422"/>
                    <a:pt x="0" y="448745"/>
                  </a:cubicBezTo>
                  <a:lnTo>
                    <a:pt x="0" y="55341"/>
                  </a:lnTo>
                  <a:cubicBezTo>
                    <a:pt x="0" y="40664"/>
                    <a:pt x="5831" y="26587"/>
                    <a:pt x="16209" y="16209"/>
                  </a:cubicBezTo>
                  <a:cubicBezTo>
                    <a:pt x="26587" y="5831"/>
                    <a:pt x="40664" y="0"/>
                    <a:pt x="55341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68779" cy="542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881360" y="4587878"/>
            <a:ext cx="6891165" cy="1738447"/>
            <a:chOff x="0" y="0"/>
            <a:chExt cx="1998184" cy="50408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98184" cy="504086"/>
            </a:xfrm>
            <a:custGeom>
              <a:avLst/>
              <a:gdLst/>
              <a:ahLst/>
              <a:cxnLst/>
              <a:rect r="r" b="b" t="t" l="l"/>
              <a:pathLst>
                <a:path h="504086" w="1998184">
                  <a:moveTo>
                    <a:pt x="57296" y="0"/>
                  </a:moveTo>
                  <a:lnTo>
                    <a:pt x="1940888" y="0"/>
                  </a:lnTo>
                  <a:cubicBezTo>
                    <a:pt x="1972532" y="0"/>
                    <a:pt x="1998184" y="25652"/>
                    <a:pt x="1998184" y="57296"/>
                  </a:cubicBezTo>
                  <a:lnTo>
                    <a:pt x="1998184" y="446789"/>
                  </a:lnTo>
                  <a:cubicBezTo>
                    <a:pt x="1998184" y="478433"/>
                    <a:pt x="1972532" y="504086"/>
                    <a:pt x="1940888" y="504086"/>
                  </a:cubicBezTo>
                  <a:lnTo>
                    <a:pt x="57296" y="504086"/>
                  </a:lnTo>
                  <a:cubicBezTo>
                    <a:pt x="25652" y="504086"/>
                    <a:pt x="0" y="478433"/>
                    <a:pt x="0" y="446789"/>
                  </a:cubicBezTo>
                  <a:lnTo>
                    <a:pt x="0" y="57296"/>
                  </a:lnTo>
                  <a:cubicBezTo>
                    <a:pt x="0" y="25652"/>
                    <a:pt x="25652" y="0"/>
                    <a:pt x="57296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998184" cy="542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881360" y="6704988"/>
            <a:ext cx="6891165" cy="1738447"/>
            <a:chOff x="0" y="0"/>
            <a:chExt cx="1998184" cy="50408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98184" cy="504086"/>
            </a:xfrm>
            <a:custGeom>
              <a:avLst/>
              <a:gdLst/>
              <a:ahLst/>
              <a:cxnLst/>
              <a:rect r="r" b="b" t="t" l="l"/>
              <a:pathLst>
                <a:path h="504086" w="1998184">
                  <a:moveTo>
                    <a:pt x="57296" y="0"/>
                  </a:moveTo>
                  <a:lnTo>
                    <a:pt x="1940888" y="0"/>
                  </a:lnTo>
                  <a:cubicBezTo>
                    <a:pt x="1972532" y="0"/>
                    <a:pt x="1998184" y="25652"/>
                    <a:pt x="1998184" y="57296"/>
                  </a:cubicBezTo>
                  <a:lnTo>
                    <a:pt x="1998184" y="446789"/>
                  </a:lnTo>
                  <a:cubicBezTo>
                    <a:pt x="1998184" y="478433"/>
                    <a:pt x="1972532" y="504086"/>
                    <a:pt x="1940888" y="504086"/>
                  </a:cubicBezTo>
                  <a:lnTo>
                    <a:pt x="57296" y="504086"/>
                  </a:lnTo>
                  <a:cubicBezTo>
                    <a:pt x="25652" y="504086"/>
                    <a:pt x="0" y="478433"/>
                    <a:pt x="0" y="446789"/>
                  </a:cubicBezTo>
                  <a:lnTo>
                    <a:pt x="0" y="57296"/>
                  </a:lnTo>
                  <a:cubicBezTo>
                    <a:pt x="0" y="25652"/>
                    <a:pt x="25652" y="0"/>
                    <a:pt x="57296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998184" cy="523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346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485248" y="4561333"/>
            <a:ext cx="7134625" cy="1738447"/>
            <a:chOff x="0" y="0"/>
            <a:chExt cx="2068779" cy="50408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68779" cy="504086"/>
            </a:xfrm>
            <a:custGeom>
              <a:avLst/>
              <a:gdLst/>
              <a:ahLst/>
              <a:cxnLst/>
              <a:rect r="r" b="b" t="t" l="l"/>
              <a:pathLst>
                <a:path h="504086" w="2068779">
                  <a:moveTo>
                    <a:pt x="55341" y="0"/>
                  </a:moveTo>
                  <a:lnTo>
                    <a:pt x="2013438" y="0"/>
                  </a:lnTo>
                  <a:cubicBezTo>
                    <a:pt x="2028115" y="0"/>
                    <a:pt x="2042191" y="5831"/>
                    <a:pt x="2052569" y="16209"/>
                  </a:cubicBezTo>
                  <a:cubicBezTo>
                    <a:pt x="2062948" y="26587"/>
                    <a:pt x="2068779" y="40664"/>
                    <a:pt x="2068779" y="55341"/>
                  </a:cubicBezTo>
                  <a:lnTo>
                    <a:pt x="2068779" y="448745"/>
                  </a:lnTo>
                  <a:cubicBezTo>
                    <a:pt x="2068779" y="463422"/>
                    <a:pt x="2062948" y="477498"/>
                    <a:pt x="2052569" y="487877"/>
                  </a:cubicBezTo>
                  <a:cubicBezTo>
                    <a:pt x="2042191" y="498255"/>
                    <a:pt x="2028115" y="504086"/>
                    <a:pt x="2013438" y="504086"/>
                  </a:cubicBezTo>
                  <a:lnTo>
                    <a:pt x="55341" y="504086"/>
                  </a:lnTo>
                  <a:cubicBezTo>
                    <a:pt x="40664" y="504086"/>
                    <a:pt x="26587" y="498255"/>
                    <a:pt x="16209" y="487877"/>
                  </a:cubicBezTo>
                  <a:cubicBezTo>
                    <a:pt x="5831" y="477498"/>
                    <a:pt x="0" y="463422"/>
                    <a:pt x="0" y="448745"/>
                  </a:cubicBezTo>
                  <a:lnTo>
                    <a:pt x="0" y="55341"/>
                  </a:lnTo>
                  <a:cubicBezTo>
                    <a:pt x="0" y="40664"/>
                    <a:pt x="5831" y="26587"/>
                    <a:pt x="16209" y="16209"/>
                  </a:cubicBezTo>
                  <a:cubicBezTo>
                    <a:pt x="26587" y="5831"/>
                    <a:pt x="40664" y="0"/>
                    <a:pt x="55341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068779" cy="542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485248" y="6795080"/>
            <a:ext cx="7066513" cy="1633940"/>
            <a:chOff x="0" y="0"/>
            <a:chExt cx="2049029" cy="47378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49029" cy="473782"/>
            </a:xfrm>
            <a:custGeom>
              <a:avLst/>
              <a:gdLst/>
              <a:ahLst/>
              <a:cxnLst/>
              <a:rect r="r" b="b" t="t" l="l"/>
              <a:pathLst>
                <a:path h="473782" w="2049029">
                  <a:moveTo>
                    <a:pt x="55875" y="0"/>
                  </a:moveTo>
                  <a:lnTo>
                    <a:pt x="1993154" y="0"/>
                  </a:lnTo>
                  <a:cubicBezTo>
                    <a:pt x="2024013" y="0"/>
                    <a:pt x="2049029" y="25016"/>
                    <a:pt x="2049029" y="55875"/>
                  </a:cubicBezTo>
                  <a:lnTo>
                    <a:pt x="2049029" y="417908"/>
                  </a:lnTo>
                  <a:cubicBezTo>
                    <a:pt x="2049029" y="448767"/>
                    <a:pt x="2024013" y="473782"/>
                    <a:pt x="1993154" y="473782"/>
                  </a:cubicBezTo>
                  <a:lnTo>
                    <a:pt x="55875" y="473782"/>
                  </a:lnTo>
                  <a:cubicBezTo>
                    <a:pt x="25016" y="473782"/>
                    <a:pt x="0" y="448767"/>
                    <a:pt x="0" y="417908"/>
                  </a:cubicBezTo>
                  <a:lnTo>
                    <a:pt x="0" y="55875"/>
                  </a:lnTo>
                  <a:cubicBezTo>
                    <a:pt x="0" y="25016"/>
                    <a:pt x="25016" y="0"/>
                    <a:pt x="55875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049029" cy="511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700765" y="4716182"/>
            <a:ext cx="1428750" cy="1428750"/>
          </a:xfrm>
          <a:custGeom>
            <a:avLst/>
            <a:gdLst/>
            <a:ahLst/>
            <a:cxnLst/>
            <a:rect r="r" b="b" t="t" l="l"/>
            <a:pathLst>
              <a:path h="1428750" w="1428750">
                <a:moveTo>
                  <a:pt x="0" y="0"/>
                </a:moveTo>
                <a:lnTo>
                  <a:pt x="1428750" y="0"/>
                </a:lnTo>
                <a:lnTo>
                  <a:pt x="142875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353150" y="2614133"/>
            <a:ext cx="1428750" cy="1428750"/>
          </a:xfrm>
          <a:custGeom>
            <a:avLst/>
            <a:gdLst/>
            <a:ahLst/>
            <a:cxnLst/>
            <a:rect r="r" b="b" t="t" l="l"/>
            <a:pathLst>
              <a:path h="1428750" w="1428750">
                <a:moveTo>
                  <a:pt x="0" y="0"/>
                </a:moveTo>
                <a:lnTo>
                  <a:pt x="1428750" y="0"/>
                </a:lnTo>
                <a:lnTo>
                  <a:pt x="142875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353150" y="6897675"/>
            <a:ext cx="1428750" cy="1428750"/>
          </a:xfrm>
          <a:custGeom>
            <a:avLst/>
            <a:gdLst/>
            <a:ahLst/>
            <a:cxnLst/>
            <a:rect r="r" b="b" t="t" l="l"/>
            <a:pathLst>
              <a:path h="1428750" w="1428750">
                <a:moveTo>
                  <a:pt x="0" y="0"/>
                </a:moveTo>
                <a:lnTo>
                  <a:pt x="1428750" y="0"/>
                </a:lnTo>
                <a:lnTo>
                  <a:pt x="142875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00765" y="2669931"/>
            <a:ext cx="1428750" cy="1428750"/>
          </a:xfrm>
          <a:custGeom>
            <a:avLst/>
            <a:gdLst/>
            <a:ahLst/>
            <a:cxnLst/>
            <a:rect r="r" b="b" t="t" l="l"/>
            <a:pathLst>
              <a:path h="1428750" w="1428750">
                <a:moveTo>
                  <a:pt x="0" y="0"/>
                </a:moveTo>
                <a:lnTo>
                  <a:pt x="1428750" y="0"/>
                </a:lnTo>
                <a:lnTo>
                  <a:pt x="142875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00765" y="6861545"/>
            <a:ext cx="1428750" cy="1651734"/>
          </a:xfrm>
          <a:custGeom>
            <a:avLst/>
            <a:gdLst/>
            <a:ahLst/>
            <a:cxnLst/>
            <a:rect r="r" b="b" t="t" l="l"/>
            <a:pathLst>
              <a:path h="1651734" w="1428750">
                <a:moveTo>
                  <a:pt x="0" y="0"/>
                </a:moveTo>
                <a:lnTo>
                  <a:pt x="1428750" y="0"/>
                </a:lnTo>
                <a:lnTo>
                  <a:pt x="1428750" y="1651735"/>
                </a:lnTo>
                <a:lnTo>
                  <a:pt x="0" y="16517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353150" y="4756874"/>
            <a:ext cx="1428750" cy="1428750"/>
          </a:xfrm>
          <a:custGeom>
            <a:avLst/>
            <a:gdLst/>
            <a:ahLst/>
            <a:cxnLst/>
            <a:rect r="r" b="b" t="t" l="l"/>
            <a:pathLst>
              <a:path h="1428750" w="1428750">
                <a:moveTo>
                  <a:pt x="0" y="0"/>
                </a:moveTo>
                <a:lnTo>
                  <a:pt x="1428750" y="0"/>
                </a:lnTo>
                <a:lnTo>
                  <a:pt x="142875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289802" y="4972919"/>
            <a:ext cx="6226681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4"/>
              </a:lnSpc>
            </a:pPr>
            <a:r>
              <a:rPr lang="en-US" b="true" sz="2499" spc="-187">
                <a:solidFill>
                  <a:srgbClr val="453C2A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 Avaliação de Desempenho será feita totalmente DIGITAL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89856" y="864068"/>
            <a:ext cx="50078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89802" y="7138679"/>
            <a:ext cx="6226681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4"/>
              </a:lnSpc>
            </a:pPr>
            <a:r>
              <a:rPr lang="en-US" b="true" sz="2499" spc="-187">
                <a:solidFill>
                  <a:srgbClr val="453C2A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 ASSINATURA também será digital, realizada via  </a:t>
            </a:r>
            <a:r>
              <a:rPr lang="en-US" b="true" sz="2499" spc="-187" u="sng">
                <a:solidFill>
                  <a:srgbClr val="77C4EE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GOV.BR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877150" y="2966812"/>
            <a:ext cx="6674612" cy="69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93"/>
              </a:lnSpc>
              <a:spcBef>
                <a:spcPct val="0"/>
              </a:spcBef>
            </a:pPr>
            <a:r>
              <a:rPr lang="en-US" b="true" sz="2199" spc="-164" strike="noStrike" u="none">
                <a:solidFill>
                  <a:srgbClr val="453C2A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Os formulários deverão ser enviados ao e-mail:</a:t>
            </a:r>
          </a:p>
          <a:p>
            <a:pPr algn="just" marL="0" indent="0" lvl="0">
              <a:lnSpc>
                <a:spcPts val="2793"/>
              </a:lnSpc>
              <a:spcBef>
                <a:spcPct val="0"/>
              </a:spcBef>
            </a:pPr>
            <a:r>
              <a:rPr lang="en-US" b="true" sz="2199" spc="-164" strike="noStrike" u="none">
                <a:solidFill>
                  <a:srgbClr val="2D5C9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avaliacaodedesempenho@pedroleopoldo.mg.gov.br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071352" y="4855857"/>
            <a:ext cx="5838276" cy="92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4"/>
              </a:lnSpc>
            </a:pPr>
            <a:r>
              <a:rPr lang="en-US" b="true" sz="2499" spc="-187">
                <a:solidFill>
                  <a:srgbClr val="453C2A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Prazo de envio até  </a:t>
            </a:r>
          </a:p>
          <a:p>
            <a:pPr algn="ctr">
              <a:lnSpc>
                <a:spcPts val="4317"/>
              </a:lnSpc>
            </a:pPr>
            <a:r>
              <a:rPr lang="en-US" b="true" sz="3399" spc="-254" u="sng">
                <a:solidFill>
                  <a:srgbClr val="2D5C9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17 </a:t>
            </a:r>
            <a:r>
              <a:rPr lang="en-US" b="true" sz="3399" spc="-254" u="sng">
                <a:solidFill>
                  <a:srgbClr val="2D5C9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 dezembro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337427" y="2996369"/>
            <a:ext cx="6226681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4"/>
              </a:lnSpc>
            </a:pPr>
            <a:r>
              <a:rPr lang="en-US" b="true" sz="2499" spc="-187" u="sng">
                <a:solidFill>
                  <a:srgbClr val="2D5C9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Não</a:t>
            </a:r>
            <a:r>
              <a:rPr lang="en-US" b="true" sz="2499" spc="-187">
                <a:solidFill>
                  <a:srgbClr val="453C2A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é necessário imprimir ou escanear o formulário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938915" y="7279425"/>
            <a:ext cx="6226681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4"/>
              </a:lnSpc>
            </a:pPr>
            <a:r>
              <a:rPr lang="en-US" b="true" sz="2499" spc="-187">
                <a:solidFill>
                  <a:srgbClr val="453C2A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Caberá à chefia ATUAL realizar a Avaliação de Desempenho.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50071" y="3345900"/>
            <a:ext cx="1447241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3000" spc="36">
                <a:solidFill>
                  <a:srgbClr val="2020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ALGUMAS </a:t>
            </a:r>
            <a:r>
              <a:rPr lang="en-US" b="true" sz="3000" spc="36">
                <a:solidFill>
                  <a:srgbClr val="2020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ORIENTAÇÕES: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83989" y="3539091"/>
            <a:ext cx="14164575" cy="5687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3466" indent="-271733" lvl="1">
              <a:lnSpc>
                <a:spcPts val="5034"/>
              </a:lnSpc>
              <a:buAutoNum type="arabicPeriod" startAt="1"/>
            </a:pPr>
            <a:r>
              <a:rPr lang="en-US" sz="2517" spc="25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Acesse</a:t>
            </a:r>
            <a:r>
              <a:rPr lang="en-US" sz="2517" spc="25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o formulário por meio do endereço eletrônico xxxxxxxxxxxxxxxxxxxxx;</a:t>
            </a:r>
          </a:p>
          <a:p>
            <a:pPr algn="just" marL="543466" indent="-271733" lvl="1">
              <a:lnSpc>
                <a:spcPts val="5034"/>
              </a:lnSpc>
              <a:buAutoNum type="arabicPeriod" startAt="1"/>
            </a:pPr>
            <a:r>
              <a:rPr lang="en-US" sz="2517" spc="25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Preencha o formulário conforme orientações contidas neste tutorial.</a:t>
            </a:r>
          </a:p>
          <a:p>
            <a:pPr algn="just" marL="543466" indent="-271733" lvl="1">
              <a:lnSpc>
                <a:spcPts val="5034"/>
              </a:lnSpc>
              <a:buAutoNum type="arabicPeriod" startAt="1"/>
            </a:pPr>
            <a:r>
              <a:rPr lang="en-US" sz="2517" spc="25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Baixe o PDF e colete as assinaturas.</a:t>
            </a:r>
          </a:p>
          <a:p>
            <a:pPr algn="just" marL="543466" indent="-271733" lvl="1">
              <a:lnSpc>
                <a:spcPts val="5034"/>
              </a:lnSpc>
              <a:buAutoNum type="arabicPeriod" startAt="1"/>
            </a:pPr>
            <a:r>
              <a:rPr lang="en-US" sz="2517" spc="25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Renomeie com o nome completo do servidor a ser avaliado;</a:t>
            </a:r>
          </a:p>
          <a:p>
            <a:pPr algn="just" marL="543466" indent="-271733" lvl="1">
              <a:lnSpc>
                <a:spcPts val="5034"/>
              </a:lnSpc>
              <a:buAutoNum type="arabicPeriod" startAt="1"/>
            </a:pPr>
            <a:r>
              <a:rPr lang="en-US" sz="2517" spc="25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Salve os formulários em uma pasta específica com o nome ou sigla da unidade + extensão avaliação de desempenho (exemplo: "Diretoria de Gestão de Pessoas/DGP - Avaliações de Desempenho);</a:t>
            </a:r>
          </a:p>
          <a:p>
            <a:pPr algn="just" marL="543466" indent="-271733" lvl="1">
              <a:lnSpc>
                <a:spcPts val="5034"/>
              </a:lnSpc>
              <a:buAutoNum type="arabicPeriod" startAt="1"/>
            </a:pPr>
            <a:r>
              <a:rPr lang="en-US" sz="2517" spc="25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Encaminhe a pasta para o endereço de email: </a:t>
            </a:r>
            <a:r>
              <a:rPr lang="en-US" sz="2517" spc="25">
                <a:solidFill>
                  <a:srgbClr val="2D537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avaliacaodedesempenho@pedroleopoldo.mg.gov.br</a:t>
            </a:r>
          </a:p>
        </p:txBody>
      </p:sp>
      <p:sp>
        <p:nvSpPr>
          <p:cNvPr name="AutoShape 4" id="4"/>
          <p:cNvSpPr/>
          <p:nvPr/>
        </p:nvSpPr>
        <p:spPr>
          <a:xfrm>
            <a:off x="2297696" y="4414016"/>
            <a:ext cx="0" cy="3387984"/>
          </a:xfrm>
          <a:prstGeom prst="line">
            <a:avLst/>
          </a:prstGeom>
          <a:ln cap="rnd" w="95250">
            <a:solidFill>
              <a:srgbClr val="97D2E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250071" y="1869524"/>
            <a:ext cx="1535337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 spc="29">
                <a:solidFill>
                  <a:srgbClr val="2020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Caberá à Chefia imediata acessar o formulário e se reunir com cada Servidor individualmente para realizar o preenchimento.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2135764" y="803635"/>
            <a:ext cx="15489445" cy="729244"/>
          </a:xfrm>
          <a:prstGeom prst="rect">
            <a:avLst/>
          </a:prstGeom>
          <a:solidFill>
            <a:srgbClr val="77C4EE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1798780" y="826897"/>
            <a:ext cx="15934993" cy="62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b="true" sz="3855" spc="46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FORMULÁRIO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00765" y="612087"/>
            <a:ext cx="1098015" cy="1104037"/>
          </a:xfrm>
          <a:custGeom>
            <a:avLst/>
            <a:gdLst/>
            <a:ahLst/>
            <a:cxnLst/>
            <a:rect r="r" b="b" t="t" l="l"/>
            <a:pathLst>
              <a:path h="1104037" w="1098015">
                <a:moveTo>
                  <a:pt x="0" y="0"/>
                </a:moveTo>
                <a:lnTo>
                  <a:pt x="1098015" y="0"/>
                </a:lnTo>
                <a:lnTo>
                  <a:pt x="1098015" y="1104037"/>
                </a:lnTo>
                <a:lnTo>
                  <a:pt x="0" y="110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89856" y="864068"/>
            <a:ext cx="50078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90100" y="6493227"/>
            <a:ext cx="760247" cy="360167"/>
          </a:xfrm>
          <a:custGeom>
            <a:avLst/>
            <a:gdLst/>
            <a:ahLst/>
            <a:cxnLst/>
            <a:rect r="r" b="b" t="t" l="l"/>
            <a:pathLst>
              <a:path h="360167" w="760247">
                <a:moveTo>
                  <a:pt x="0" y="0"/>
                </a:moveTo>
                <a:lnTo>
                  <a:pt x="760247" y="0"/>
                </a:lnTo>
                <a:lnTo>
                  <a:pt x="760247" y="360167"/>
                </a:lnTo>
                <a:lnTo>
                  <a:pt x="0" y="360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2135764" y="803635"/>
            <a:ext cx="15489445" cy="729244"/>
          </a:xfrm>
          <a:prstGeom prst="rect">
            <a:avLst/>
          </a:prstGeom>
          <a:solidFill>
            <a:srgbClr val="77C4EE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798780" y="826897"/>
            <a:ext cx="15934993" cy="62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b="true" sz="3855" spc="46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FORMULÁRIO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00765" y="612087"/>
            <a:ext cx="1098015" cy="1104037"/>
          </a:xfrm>
          <a:custGeom>
            <a:avLst/>
            <a:gdLst/>
            <a:ahLst/>
            <a:cxnLst/>
            <a:rect r="r" b="b" t="t" l="l"/>
            <a:pathLst>
              <a:path h="1104037" w="1098015">
                <a:moveTo>
                  <a:pt x="0" y="0"/>
                </a:moveTo>
                <a:lnTo>
                  <a:pt x="1098015" y="0"/>
                </a:lnTo>
                <a:lnTo>
                  <a:pt x="1098015" y="1104037"/>
                </a:lnTo>
                <a:lnTo>
                  <a:pt x="0" y="1104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99912" y="3606485"/>
            <a:ext cx="13570681" cy="6133652"/>
          </a:xfrm>
          <a:custGeom>
            <a:avLst/>
            <a:gdLst/>
            <a:ahLst/>
            <a:cxnLst/>
            <a:rect r="r" b="b" t="t" l="l"/>
            <a:pathLst>
              <a:path h="6133652" w="13570681">
                <a:moveTo>
                  <a:pt x="0" y="0"/>
                </a:moveTo>
                <a:lnTo>
                  <a:pt x="13570680" y="0"/>
                </a:lnTo>
                <a:lnTo>
                  <a:pt x="13570680" y="6133652"/>
                </a:lnTo>
                <a:lnTo>
                  <a:pt x="0" y="61336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604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859018">
            <a:off x="9716276" y="3192592"/>
            <a:ext cx="716024" cy="339217"/>
          </a:xfrm>
          <a:custGeom>
            <a:avLst/>
            <a:gdLst/>
            <a:ahLst/>
            <a:cxnLst/>
            <a:rect r="r" b="b" t="t" l="l"/>
            <a:pathLst>
              <a:path h="339217" w="716024">
                <a:moveTo>
                  <a:pt x="0" y="0"/>
                </a:moveTo>
                <a:lnTo>
                  <a:pt x="716024" y="0"/>
                </a:lnTo>
                <a:lnTo>
                  <a:pt x="716024" y="339216"/>
                </a:lnTo>
                <a:lnTo>
                  <a:pt x="0" y="339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45296" y="2010212"/>
            <a:ext cx="15479913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499" spc="24">
                <a:solidFill>
                  <a:srgbClr val="08080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Os formulários estão disponíveis no endereço eletrônico XXXXXXXXXXX &gt; Selecionar Avaliação de </a:t>
            </a:r>
            <a:r>
              <a:rPr lang="en-US" sz="2499" spc="24">
                <a:solidFill>
                  <a:srgbClr val="77C4E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SERVIDOR EFETIVO</a:t>
            </a:r>
            <a:r>
              <a:rPr lang="en-US" sz="2499" spc="24">
                <a:solidFill>
                  <a:srgbClr val="08080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ou AVALIAÇÃO de </a:t>
            </a:r>
            <a:r>
              <a:rPr lang="en-US" sz="2499" spc="24">
                <a:solidFill>
                  <a:srgbClr val="97D2E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SERVIDOR EM EXERCÍCIO de CARGO em COMISSÃO.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9856" y="864068"/>
            <a:ext cx="50078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2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3859018">
            <a:off x="7285777" y="3192592"/>
            <a:ext cx="716024" cy="339217"/>
          </a:xfrm>
          <a:custGeom>
            <a:avLst/>
            <a:gdLst/>
            <a:ahLst/>
            <a:cxnLst/>
            <a:rect r="r" b="b" t="t" l="l"/>
            <a:pathLst>
              <a:path h="339217" w="716024">
                <a:moveTo>
                  <a:pt x="0" y="0"/>
                </a:moveTo>
                <a:lnTo>
                  <a:pt x="716025" y="0"/>
                </a:lnTo>
                <a:lnTo>
                  <a:pt x="716025" y="339216"/>
                </a:lnTo>
                <a:lnTo>
                  <a:pt x="0" y="339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458911" y="1830424"/>
            <a:ext cx="59541" cy="8048385"/>
          </a:xfrm>
          <a:prstGeom prst="rect">
            <a:avLst/>
          </a:prstGeom>
          <a:solidFill>
            <a:srgbClr val="77C4EE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409773" y="2698387"/>
            <a:ext cx="1734814" cy="467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94"/>
              </a:lnSpc>
            </a:pPr>
            <a:r>
              <a:rPr lang="en-US" b="true" sz="2919">
                <a:solidFill>
                  <a:srgbClr val="77C4EE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ANEXO </a:t>
            </a:r>
            <a:r>
              <a:rPr lang="en-US" b="true" sz="2919">
                <a:solidFill>
                  <a:srgbClr val="77C4EE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13247" y="2478555"/>
            <a:ext cx="14700324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799" spc="-55">
                <a:solidFill>
                  <a:srgbClr val="20202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Os servidores efetivos estáveis e os servidores ocupantes de função pública serão avaliados de acordo com critérios estabelecidos no Anexo I.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9773" y="6779720"/>
            <a:ext cx="1725990" cy="467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94"/>
              </a:lnSpc>
            </a:pPr>
            <a:r>
              <a:rPr lang="en-US" b="true" sz="2919">
                <a:solidFill>
                  <a:srgbClr val="97D2E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ANEXO</a:t>
            </a:r>
            <a:r>
              <a:rPr lang="en-US" b="true" sz="2919">
                <a:solidFill>
                  <a:srgbClr val="97D2E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II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71332" y="4722076"/>
            <a:ext cx="14700324" cy="5022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799" spc="-55">
                <a:solidFill>
                  <a:srgbClr val="20202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O</a:t>
            </a:r>
            <a:r>
              <a:rPr lang="en-US" sz="2799" spc="-55">
                <a:solidFill>
                  <a:srgbClr val="20202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 servidores efetivos estáveis e os servidores ocupantes de função pública que estiverem no exercício de cargo comissionado no período de preenchimento da avaliação serão avaliados de acordo com critérios estabelecidos no Anexo II. </a:t>
            </a:r>
          </a:p>
          <a:p>
            <a:pPr algn="just">
              <a:lnSpc>
                <a:spcPts val="3639"/>
              </a:lnSpc>
            </a:pPr>
          </a:p>
          <a:p>
            <a:pPr algn="just">
              <a:lnSpc>
                <a:spcPts val="3639"/>
              </a:lnSpc>
            </a:pPr>
            <a:r>
              <a:rPr lang="en-US" sz="2799" spc="-55">
                <a:solidFill>
                  <a:srgbClr val="20202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Os servidores ocupantes somente de cargo comissionado, no período de preenchimento da avaliação serão avaliados de acordo com critérios estabelecidos no Anexo II. </a:t>
            </a:r>
          </a:p>
          <a:p>
            <a:pPr algn="just">
              <a:lnSpc>
                <a:spcPts val="3639"/>
              </a:lnSpc>
            </a:pPr>
          </a:p>
          <a:p>
            <a:pPr algn="just">
              <a:lnSpc>
                <a:spcPts val="3639"/>
              </a:lnSpc>
            </a:pPr>
            <a:r>
              <a:rPr lang="en-US" sz="2799" spc="-55">
                <a:solidFill>
                  <a:srgbClr val="20202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O servidor que possuir dois cargos efetivos e que estiver ocupando cargo de provimento em comissão ou função gratificada, no período de preenchimento do Termo de Avaliação de Desempenho, será avaliado pelos critérios definidos no Anexo II e terá seu resultado replicado para o outro cargo, para todos os fins. 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2278440" y="2726962"/>
            <a:ext cx="420482" cy="420482"/>
            <a:chOff x="6705600" y="1371600"/>
            <a:chExt cx="10972800" cy="1097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705545" y="1347009"/>
              <a:ext cx="10972910" cy="11021982"/>
            </a:xfrm>
            <a:custGeom>
              <a:avLst/>
              <a:gdLst/>
              <a:ahLst/>
              <a:cxnLst/>
              <a:rect r="r" b="b" t="t" l="l"/>
              <a:pathLst>
                <a:path h="11021982" w="10972910">
                  <a:moveTo>
                    <a:pt x="55" y="5510991"/>
                  </a:moveTo>
                  <a:cubicBezTo>
                    <a:pt x="-8737" y="7476938"/>
                    <a:pt x="1035038" y="9297321"/>
                    <a:pt x="2736148" y="10282842"/>
                  </a:cubicBezTo>
                  <a:cubicBezTo>
                    <a:pt x="4437258" y="11268362"/>
                    <a:pt x="6535653" y="11268362"/>
                    <a:pt x="8236763" y="10282842"/>
                  </a:cubicBezTo>
                  <a:cubicBezTo>
                    <a:pt x="9937872" y="9297321"/>
                    <a:pt x="10981647" y="7476938"/>
                    <a:pt x="10972855" y="5510991"/>
                  </a:cubicBezTo>
                  <a:cubicBezTo>
                    <a:pt x="10981647" y="3545044"/>
                    <a:pt x="9937872" y="1724661"/>
                    <a:pt x="8236763" y="739140"/>
                  </a:cubicBezTo>
                  <a:cubicBezTo>
                    <a:pt x="6535653" y="-246380"/>
                    <a:pt x="4437258" y="-246380"/>
                    <a:pt x="2736148" y="739140"/>
                  </a:cubicBezTo>
                  <a:cubicBezTo>
                    <a:pt x="1035038" y="1724661"/>
                    <a:pt x="-8737" y="3545044"/>
                    <a:pt x="55" y="5510991"/>
                  </a:cubicBezTo>
                  <a:close/>
                </a:path>
              </a:pathLst>
            </a:custGeom>
            <a:solidFill>
              <a:srgbClr val="2D5C99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248670" y="6826989"/>
            <a:ext cx="420482" cy="420482"/>
            <a:chOff x="6705600" y="1371600"/>
            <a:chExt cx="10972800" cy="1097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705545" y="1347009"/>
              <a:ext cx="10972910" cy="11021982"/>
            </a:xfrm>
            <a:custGeom>
              <a:avLst/>
              <a:gdLst/>
              <a:ahLst/>
              <a:cxnLst/>
              <a:rect r="r" b="b" t="t" l="l"/>
              <a:pathLst>
                <a:path h="11021982" w="10972910">
                  <a:moveTo>
                    <a:pt x="55" y="5510991"/>
                  </a:moveTo>
                  <a:cubicBezTo>
                    <a:pt x="-8737" y="7476938"/>
                    <a:pt x="1035038" y="9297321"/>
                    <a:pt x="2736148" y="10282842"/>
                  </a:cubicBezTo>
                  <a:cubicBezTo>
                    <a:pt x="4437258" y="11268362"/>
                    <a:pt x="6535653" y="11268362"/>
                    <a:pt x="8236763" y="10282842"/>
                  </a:cubicBezTo>
                  <a:cubicBezTo>
                    <a:pt x="9937872" y="9297321"/>
                    <a:pt x="10981647" y="7476938"/>
                    <a:pt x="10972855" y="5510991"/>
                  </a:cubicBezTo>
                  <a:cubicBezTo>
                    <a:pt x="10981647" y="3545044"/>
                    <a:pt x="9937872" y="1724661"/>
                    <a:pt x="8236763" y="739140"/>
                  </a:cubicBezTo>
                  <a:cubicBezTo>
                    <a:pt x="6535653" y="-246380"/>
                    <a:pt x="4437258" y="-246380"/>
                    <a:pt x="2736148" y="739140"/>
                  </a:cubicBezTo>
                  <a:cubicBezTo>
                    <a:pt x="1035038" y="1724661"/>
                    <a:pt x="-8737" y="3545044"/>
                    <a:pt x="55" y="5510991"/>
                  </a:cubicBezTo>
                  <a:close/>
                </a:path>
              </a:pathLst>
            </a:custGeom>
            <a:solidFill>
              <a:srgbClr val="2D5C99"/>
            </a:solidFill>
          </p:spPr>
        </p:sp>
      </p:grpSp>
      <p:sp>
        <p:nvSpPr>
          <p:cNvPr name="AutoShape 11" id="11"/>
          <p:cNvSpPr/>
          <p:nvPr/>
        </p:nvSpPr>
        <p:spPr>
          <a:xfrm rot="0">
            <a:off x="2135764" y="803635"/>
            <a:ext cx="15489445" cy="729244"/>
          </a:xfrm>
          <a:prstGeom prst="rect">
            <a:avLst/>
          </a:prstGeom>
          <a:solidFill>
            <a:srgbClr val="77C4EE"/>
          </a:solidFill>
        </p:spPr>
      </p:sp>
      <p:sp>
        <p:nvSpPr>
          <p:cNvPr name="TextBox 12" id="12"/>
          <p:cNvSpPr txBox="true"/>
          <p:nvPr/>
        </p:nvSpPr>
        <p:spPr>
          <a:xfrm rot="0">
            <a:off x="1798780" y="826897"/>
            <a:ext cx="15934993" cy="62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b="true" sz="3855" spc="46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FORMULÁRIO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00765" y="612087"/>
            <a:ext cx="1098015" cy="1104037"/>
          </a:xfrm>
          <a:custGeom>
            <a:avLst/>
            <a:gdLst/>
            <a:ahLst/>
            <a:cxnLst/>
            <a:rect r="r" b="b" t="t" l="l"/>
            <a:pathLst>
              <a:path h="1104037" w="1098015">
                <a:moveTo>
                  <a:pt x="0" y="0"/>
                </a:moveTo>
                <a:lnTo>
                  <a:pt x="1098015" y="0"/>
                </a:lnTo>
                <a:lnTo>
                  <a:pt x="1098015" y="1104037"/>
                </a:lnTo>
                <a:lnTo>
                  <a:pt x="0" y="110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89856" y="864068"/>
            <a:ext cx="50078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9544" y="8409522"/>
            <a:ext cx="1725990" cy="467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94"/>
              </a:lnSpc>
            </a:pPr>
            <a:r>
              <a:rPr lang="en-US" b="true" sz="2919">
                <a:solidFill>
                  <a:srgbClr val="97D2E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ANEXO</a:t>
            </a:r>
            <a:r>
              <a:rPr lang="en-US" b="true" sz="2919">
                <a:solidFill>
                  <a:srgbClr val="97D2E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II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2278440" y="8456791"/>
            <a:ext cx="420482" cy="420482"/>
            <a:chOff x="6705600" y="1371600"/>
            <a:chExt cx="10972800" cy="1097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705545" y="1347009"/>
              <a:ext cx="10972910" cy="11021982"/>
            </a:xfrm>
            <a:custGeom>
              <a:avLst/>
              <a:gdLst/>
              <a:ahLst/>
              <a:cxnLst/>
              <a:rect r="r" b="b" t="t" l="l"/>
              <a:pathLst>
                <a:path h="11021982" w="10972910">
                  <a:moveTo>
                    <a:pt x="55" y="5510991"/>
                  </a:moveTo>
                  <a:cubicBezTo>
                    <a:pt x="-8737" y="7476938"/>
                    <a:pt x="1035038" y="9297321"/>
                    <a:pt x="2736148" y="10282842"/>
                  </a:cubicBezTo>
                  <a:cubicBezTo>
                    <a:pt x="4437258" y="11268362"/>
                    <a:pt x="6535653" y="11268362"/>
                    <a:pt x="8236763" y="10282842"/>
                  </a:cubicBezTo>
                  <a:cubicBezTo>
                    <a:pt x="9937872" y="9297321"/>
                    <a:pt x="10981647" y="7476938"/>
                    <a:pt x="10972855" y="5510991"/>
                  </a:cubicBezTo>
                  <a:cubicBezTo>
                    <a:pt x="10981647" y="3545044"/>
                    <a:pt x="9937872" y="1724661"/>
                    <a:pt x="8236763" y="739140"/>
                  </a:cubicBezTo>
                  <a:cubicBezTo>
                    <a:pt x="6535653" y="-246380"/>
                    <a:pt x="4437258" y="-246380"/>
                    <a:pt x="2736148" y="739140"/>
                  </a:cubicBezTo>
                  <a:cubicBezTo>
                    <a:pt x="1035038" y="1724661"/>
                    <a:pt x="-8737" y="3545044"/>
                    <a:pt x="55" y="5510991"/>
                  </a:cubicBezTo>
                  <a:close/>
                </a:path>
              </a:pathLst>
            </a:custGeom>
            <a:solidFill>
              <a:srgbClr val="2D5C99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39544" y="5114925"/>
            <a:ext cx="1725990" cy="467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94"/>
              </a:lnSpc>
            </a:pPr>
            <a:r>
              <a:rPr lang="en-US" b="true" sz="2919">
                <a:solidFill>
                  <a:srgbClr val="97D2E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ANEXO</a:t>
            </a:r>
            <a:r>
              <a:rPr lang="en-US" b="true" sz="2919">
                <a:solidFill>
                  <a:srgbClr val="97D2E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II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2278440" y="5162195"/>
            <a:ext cx="420482" cy="420482"/>
            <a:chOff x="6705600" y="1371600"/>
            <a:chExt cx="10972800" cy="1097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705545" y="1347009"/>
              <a:ext cx="10972910" cy="11021982"/>
            </a:xfrm>
            <a:custGeom>
              <a:avLst/>
              <a:gdLst/>
              <a:ahLst/>
              <a:cxnLst/>
              <a:rect r="r" b="b" t="t" l="l"/>
              <a:pathLst>
                <a:path h="11021982" w="10972910">
                  <a:moveTo>
                    <a:pt x="55" y="5510991"/>
                  </a:moveTo>
                  <a:cubicBezTo>
                    <a:pt x="-8737" y="7476938"/>
                    <a:pt x="1035038" y="9297321"/>
                    <a:pt x="2736148" y="10282842"/>
                  </a:cubicBezTo>
                  <a:cubicBezTo>
                    <a:pt x="4437258" y="11268362"/>
                    <a:pt x="6535653" y="11268362"/>
                    <a:pt x="8236763" y="10282842"/>
                  </a:cubicBezTo>
                  <a:cubicBezTo>
                    <a:pt x="9937872" y="9297321"/>
                    <a:pt x="10981647" y="7476938"/>
                    <a:pt x="10972855" y="5510991"/>
                  </a:cubicBezTo>
                  <a:cubicBezTo>
                    <a:pt x="10981647" y="3545044"/>
                    <a:pt x="9937872" y="1724661"/>
                    <a:pt x="8236763" y="739140"/>
                  </a:cubicBezTo>
                  <a:cubicBezTo>
                    <a:pt x="6535653" y="-246380"/>
                    <a:pt x="4437258" y="-246380"/>
                    <a:pt x="2736148" y="739140"/>
                  </a:cubicBezTo>
                  <a:cubicBezTo>
                    <a:pt x="1035038" y="1724661"/>
                    <a:pt x="-8737" y="3545044"/>
                    <a:pt x="55" y="5510991"/>
                  </a:cubicBezTo>
                  <a:close/>
                </a:path>
              </a:pathLst>
            </a:custGeom>
            <a:solidFill>
              <a:srgbClr val="2D5C99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135764" y="803635"/>
            <a:ext cx="15489445" cy="729244"/>
          </a:xfrm>
          <a:prstGeom prst="rect">
            <a:avLst/>
          </a:prstGeom>
          <a:solidFill>
            <a:srgbClr val="97D2EA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798780" y="826897"/>
            <a:ext cx="15934993" cy="62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b="true" sz="3855" spc="46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FORMULÁRIO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00765" y="612087"/>
            <a:ext cx="1098015" cy="1104037"/>
          </a:xfrm>
          <a:custGeom>
            <a:avLst/>
            <a:gdLst/>
            <a:ahLst/>
            <a:cxnLst/>
            <a:rect r="r" b="b" t="t" l="l"/>
            <a:pathLst>
              <a:path h="1104037" w="1098015">
                <a:moveTo>
                  <a:pt x="0" y="0"/>
                </a:moveTo>
                <a:lnTo>
                  <a:pt x="1098015" y="0"/>
                </a:lnTo>
                <a:lnTo>
                  <a:pt x="1098015" y="1104037"/>
                </a:lnTo>
                <a:lnTo>
                  <a:pt x="0" y="110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02253" y="2154505"/>
            <a:ext cx="8935297" cy="5780337"/>
          </a:xfrm>
          <a:custGeom>
            <a:avLst/>
            <a:gdLst/>
            <a:ahLst/>
            <a:cxnLst/>
            <a:rect r="r" b="b" t="t" l="l"/>
            <a:pathLst>
              <a:path h="5780337" w="8935297">
                <a:moveTo>
                  <a:pt x="0" y="0"/>
                </a:moveTo>
                <a:lnTo>
                  <a:pt x="8935297" y="0"/>
                </a:lnTo>
                <a:lnTo>
                  <a:pt x="8935297" y="5780337"/>
                </a:lnTo>
                <a:lnTo>
                  <a:pt x="0" y="5780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1416118">
            <a:off x="4054973" y="5657720"/>
            <a:ext cx="1301795" cy="367757"/>
          </a:xfrm>
          <a:custGeom>
            <a:avLst/>
            <a:gdLst/>
            <a:ahLst/>
            <a:cxnLst/>
            <a:rect r="r" b="b" t="t" l="l"/>
            <a:pathLst>
              <a:path h="367757" w="1301795">
                <a:moveTo>
                  <a:pt x="0" y="367757"/>
                </a:moveTo>
                <a:lnTo>
                  <a:pt x="1301796" y="367757"/>
                </a:lnTo>
                <a:lnTo>
                  <a:pt x="1301796" y="0"/>
                </a:lnTo>
                <a:lnTo>
                  <a:pt x="0" y="0"/>
                </a:lnTo>
                <a:lnTo>
                  <a:pt x="0" y="36775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5506842">
            <a:off x="2508998" y="694391"/>
            <a:ext cx="3092966" cy="2546039"/>
          </a:xfrm>
          <a:custGeom>
            <a:avLst/>
            <a:gdLst/>
            <a:ahLst/>
            <a:cxnLst/>
            <a:rect r="r" b="b" t="t" l="l"/>
            <a:pathLst>
              <a:path h="2546039" w="3092966">
                <a:moveTo>
                  <a:pt x="3092966" y="0"/>
                </a:moveTo>
                <a:lnTo>
                  <a:pt x="0" y="0"/>
                </a:lnTo>
                <a:lnTo>
                  <a:pt x="0" y="2546040"/>
                </a:lnTo>
                <a:lnTo>
                  <a:pt x="3092966" y="2546040"/>
                </a:lnTo>
                <a:lnTo>
                  <a:pt x="309296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-112953">
            <a:off x="3588426" y="1261703"/>
            <a:ext cx="1404082" cy="175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Será utilizado </a:t>
            </a:r>
            <a:r>
              <a:rPr lang="en-US" b="true" sz="1699" u="sng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como exemplo</a:t>
            </a:r>
            <a:r>
              <a:rPr lang="en-US" sz="16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o formulário do Anexo 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9856" y="864068"/>
            <a:ext cx="50078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219173"/>
            <a:ext cx="3124207" cy="16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</a:pPr>
            <a:r>
              <a:rPr lang="en-US" sz="2000" spc="20">
                <a:solidFill>
                  <a:srgbClr val="08080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Os campos da área </a:t>
            </a:r>
            <a:r>
              <a:rPr lang="en-US" b="true" sz="2000" spc="20">
                <a:solidFill>
                  <a:srgbClr val="08080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“Identificação do Servidor Avaliado”,</a:t>
            </a:r>
            <a:r>
              <a:rPr lang="en-US" sz="2000" spc="20">
                <a:solidFill>
                  <a:srgbClr val="08080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spc="20">
                <a:solidFill>
                  <a:srgbClr val="08080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deverão ser totalmente preenchidos.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55621" y="6289752"/>
            <a:ext cx="2606901" cy="227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</a:pPr>
            <a:r>
              <a:rPr lang="en-US" sz="2000" spc="20">
                <a:solidFill>
                  <a:srgbClr val="08080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As informações sobre orgão e Unidade, devem ser preenchidas de acordo com a lotação atual do </a:t>
            </a:r>
            <a:r>
              <a:rPr lang="en-US" b="true" sz="2000" spc="20">
                <a:solidFill>
                  <a:srgbClr val="08080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Servidor Avaliado</a:t>
            </a:r>
            <a:r>
              <a:rPr lang="en-US" sz="2000" spc="20">
                <a:solidFill>
                  <a:srgbClr val="08080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5708161">
            <a:off x="12584229" y="4777715"/>
            <a:ext cx="5926561" cy="4444921"/>
          </a:xfrm>
          <a:custGeom>
            <a:avLst/>
            <a:gdLst/>
            <a:ahLst/>
            <a:cxnLst/>
            <a:rect r="r" b="b" t="t" l="l"/>
            <a:pathLst>
              <a:path h="4444921" w="5926561">
                <a:moveTo>
                  <a:pt x="0" y="0"/>
                </a:moveTo>
                <a:lnTo>
                  <a:pt x="5926561" y="0"/>
                </a:lnTo>
                <a:lnTo>
                  <a:pt x="5926561" y="4444920"/>
                </a:lnTo>
                <a:lnTo>
                  <a:pt x="0" y="44449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022056" y="4630355"/>
            <a:ext cx="3237244" cy="472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0"/>
              </a:lnSpc>
            </a:pPr>
            <a:r>
              <a:rPr lang="en-US" sz="1800" spc="18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Sugere-se que o formulário seja preenchido individualmente com cada servidor, a fim de viabilizar a entrevista de devolutiva com o avaliado, apresentando-lhe a pontuação atribuída e as evidências que fundamentaram a decisão.</a:t>
            </a:r>
          </a:p>
          <a:p>
            <a:pPr algn="just">
              <a:lnSpc>
                <a:spcPts val="2340"/>
              </a:lnSpc>
            </a:pPr>
            <a:r>
              <a:rPr lang="en-US" sz="1800" spc="18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Todavia, a critério da chefia imediata, o formulário poderá ser preenchido previamente, para que o feedback seja realizado posteriormente.</a:t>
            </a:r>
          </a:p>
        </p:txBody>
      </p:sp>
      <p:sp>
        <p:nvSpPr>
          <p:cNvPr name="Freeform 14" id="14"/>
          <p:cNvSpPr/>
          <p:nvPr/>
        </p:nvSpPr>
        <p:spPr>
          <a:xfrm flipH="false" flipV="true" rot="158378">
            <a:off x="3571813" y="3821527"/>
            <a:ext cx="1829399" cy="516805"/>
          </a:xfrm>
          <a:custGeom>
            <a:avLst/>
            <a:gdLst/>
            <a:ahLst/>
            <a:cxnLst/>
            <a:rect r="r" b="b" t="t" l="l"/>
            <a:pathLst>
              <a:path h="516805" w="1829399">
                <a:moveTo>
                  <a:pt x="0" y="516805"/>
                </a:moveTo>
                <a:lnTo>
                  <a:pt x="1829398" y="516805"/>
                </a:lnTo>
                <a:lnTo>
                  <a:pt x="1829398" y="0"/>
                </a:lnTo>
                <a:lnTo>
                  <a:pt x="0" y="0"/>
                </a:lnTo>
                <a:lnTo>
                  <a:pt x="0" y="51680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883578">
            <a:off x="9844642" y="6378136"/>
            <a:ext cx="1243474" cy="351281"/>
          </a:xfrm>
          <a:custGeom>
            <a:avLst/>
            <a:gdLst/>
            <a:ahLst/>
            <a:cxnLst/>
            <a:rect r="r" b="b" t="t" l="l"/>
            <a:pathLst>
              <a:path h="351281" w="1243474">
                <a:moveTo>
                  <a:pt x="0" y="0"/>
                </a:moveTo>
                <a:lnTo>
                  <a:pt x="1243474" y="0"/>
                </a:lnTo>
                <a:lnTo>
                  <a:pt x="1243474" y="351281"/>
                </a:lnTo>
                <a:lnTo>
                  <a:pt x="0" y="3512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2135764" y="803635"/>
            <a:ext cx="15489445" cy="729244"/>
          </a:xfrm>
          <a:prstGeom prst="rect">
            <a:avLst/>
          </a:prstGeom>
          <a:solidFill>
            <a:srgbClr val="97D2EA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798780" y="826897"/>
            <a:ext cx="15934993" cy="62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1"/>
              </a:lnSpc>
            </a:pPr>
            <a:r>
              <a:rPr lang="en-US" b="true" sz="3855" spc="46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FORMULÁRIO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00765" y="612087"/>
            <a:ext cx="1098015" cy="1104037"/>
          </a:xfrm>
          <a:custGeom>
            <a:avLst/>
            <a:gdLst/>
            <a:ahLst/>
            <a:cxnLst/>
            <a:rect r="r" b="b" t="t" l="l"/>
            <a:pathLst>
              <a:path h="1104037" w="1098015">
                <a:moveTo>
                  <a:pt x="0" y="0"/>
                </a:moveTo>
                <a:lnTo>
                  <a:pt x="1098015" y="0"/>
                </a:lnTo>
                <a:lnTo>
                  <a:pt x="1098015" y="1104037"/>
                </a:lnTo>
                <a:lnTo>
                  <a:pt x="0" y="1104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96408" y="2218576"/>
            <a:ext cx="8495185" cy="5849849"/>
          </a:xfrm>
          <a:custGeom>
            <a:avLst/>
            <a:gdLst/>
            <a:ahLst/>
            <a:cxnLst/>
            <a:rect r="r" b="b" t="t" l="l"/>
            <a:pathLst>
              <a:path h="5849849" w="8495185">
                <a:moveTo>
                  <a:pt x="0" y="0"/>
                </a:moveTo>
                <a:lnTo>
                  <a:pt x="8495184" y="0"/>
                </a:lnTo>
                <a:lnTo>
                  <a:pt x="8495184" y="5849848"/>
                </a:lnTo>
                <a:lnTo>
                  <a:pt x="0" y="58498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06097">
            <a:off x="4393894" y="2950811"/>
            <a:ext cx="1005027" cy="283920"/>
          </a:xfrm>
          <a:custGeom>
            <a:avLst/>
            <a:gdLst/>
            <a:ahLst/>
            <a:cxnLst/>
            <a:rect r="r" b="b" t="t" l="l"/>
            <a:pathLst>
              <a:path h="283920" w="1005027">
                <a:moveTo>
                  <a:pt x="0" y="0"/>
                </a:moveTo>
                <a:lnTo>
                  <a:pt x="1005027" y="0"/>
                </a:lnTo>
                <a:lnTo>
                  <a:pt x="1005027" y="283920"/>
                </a:lnTo>
                <a:lnTo>
                  <a:pt x="0" y="283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033746" y="7373585"/>
            <a:ext cx="3106782" cy="1884715"/>
            <a:chOff x="0" y="0"/>
            <a:chExt cx="1074483" cy="6518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4483" cy="651830"/>
            </a:xfrm>
            <a:custGeom>
              <a:avLst/>
              <a:gdLst/>
              <a:ahLst/>
              <a:cxnLst/>
              <a:rect r="r" b="b" t="t" l="l"/>
              <a:pathLst>
                <a:path h="651830" w="1074483">
                  <a:moveTo>
                    <a:pt x="0" y="0"/>
                  </a:moveTo>
                  <a:lnTo>
                    <a:pt x="1074483" y="0"/>
                  </a:lnTo>
                  <a:lnTo>
                    <a:pt x="1074483" y="651830"/>
                  </a:lnTo>
                  <a:lnTo>
                    <a:pt x="0" y="651830"/>
                  </a:lnTo>
                  <a:close/>
                </a:path>
              </a:pathLst>
            </a:custGeom>
            <a:solidFill>
              <a:srgbClr val="77C4EE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706097">
            <a:off x="4393894" y="5555278"/>
            <a:ext cx="1005027" cy="283920"/>
          </a:xfrm>
          <a:custGeom>
            <a:avLst/>
            <a:gdLst/>
            <a:ahLst/>
            <a:cxnLst/>
            <a:rect r="r" b="b" t="t" l="l"/>
            <a:pathLst>
              <a:path h="283920" w="1005027">
                <a:moveTo>
                  <a:pt x="0" y="0"/>
                </a:moveTo>
                <a:lnTo>
                  <a:pt x="1005027" y="0"/>
                </a:lnTo>
                <a:lnTo>
                  <a:pt x="1005027" y="283920"/>
                </a:lnTo>
                <a:lnTo>
                  <a:pt x="0" y="283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407000" y="2229778"/>
            <a:ext cx="3176391" cy="2667963"/>
            <a:chOff x="0" y="0"/>
            <a:chExt cx="1074483" cy="9024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74483" cy="902496"/>
            </a:xfrm>
            <a:custGeom>
              <a:avLst/>
              <a:gdLst/>
              <a:ahLst/>
              <a:cxnLst/>
              <a:rect r="r" b="b" t="t" l="l"/>
              <a:pathLst>
                <a:path h="902496" w="1074483">
                  <a:moveTo>
                    <a:pt x="0" y="0"/>
                  </a:moveTo>
                  <a:lnTo>
                    <a:pt x="1074483" y="0"/>
                  </a:lnTo>
                  <a:lnTo>
                    <a:pt x="1074483" y="902496"/>
                  </a:lnTo>
                  <a:lnTo>
                    <a:pt x="0" y="902496"/>
                  </a:lnTo>
                  <a:close/>
                </a:path>
              </a:pathLst>
            </a:custGeom>
            <a:solidFill>
              <a:srgbClr val="77C4EE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135764" y="2025170"/>
            <a:ext cx="3061973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10"/>
              </a:lnSpc>
            </a:pPr>
            <a:r>
              <a:rPr lang="en-US" sz="1700" spc="17">
                <a:solidFill>
                  <a:srgbClr val="08080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Deverão ser preenchidos todos os comportamentos contidos na avaliação.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56150" y="7755237"/>
            <a:ext cx="3061973" cy="110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10"/>
              </a:lnSpc>
            </a:pPr>
            <a:r>
              <a:rPr lang="en-US" sz="1700" spc="1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Para cada comportamento, atribuía uma nota de acordo com o critério estabelecido.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9856" y="864068"/>
            <a:ext cx="50078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35764" y="4629637"/>
            <a:ext cx="3061973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10"/>
              </a:lnSpc>
            </a:pPr>
            <a:r>
              <a:rPr lang="en-US" sz="1700" spc="17">
                <a:solidFill>
                  <a:srgbClr val="08080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Deverão ser preenchidos todos os comportamentos contidos na avaliação.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64209" y="2494433"/>
            <a:ext cx="3061973" cy="2207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10"/>
              </a:lnSpc>
            </a:pPr>
            <a:r>
              <a:rPr lang="en-US" sz="1700" spc="1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Para inserir a nota dada para cada critério  deve-se clicar no botão selecionar ao lado e clicar na nota</a:t>
            </a:r>
          </a:p>
          <a:p>
            <a:pPr algn="just">
              <a:lnSpc>
                <a:spcPts val="2210"/>
              </a:lnSpc>
            </a:pPr>
            <a:r>
              <a:rPr lang="en-US" sz="1700" spc="1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aferida ao servidor. Ao final a  nota total do Comportamento automaticamente gerada. 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3587136" y="6553777"/>
            <a:ext cx="1830176" cy="81980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V="true">
            <a:off x="3587136" y="6821446"/>
            <a:ext cx="1830176" cy="5521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 flipV="true">
            <a:off x="3587136" y="7191978"/>
            <a:ext cx="1830176" cy="18160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flipH="true">
            <a:off x="12683499" y="3807417"/>
            <a:ext cx="708094" cy="70953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H="true">
            <a:off x="12683499" y="3744751"/>
            <a:ext cx="756436" cy="38491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H="true" flipV="true">
            <a:off x="12683499" y="3644531"/>
            <a:ext cx="680163" cy="10022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4" id="24"/>
          <p:cNvGrpSpPr/>
          <p:nvPr/>
        </p:nvGrpSpPr>
        <p:grpSpPr>
          <a:xfrm rot="0">
            <a:off x="13271294" y="6821446"/>
            <a:ext cx="3312097" cy="1571553"/>
            <a:chOff x="0" y="0"/>
            <a:chExt cx="1120388" cy="53161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20388" cy="531612"/>
            </a:xfrm>
            <a:custGeom>
              <a:avLst/>
              <a:gdLst/>
              <a:ahLst/>
              <a:cxnLst/>
              <a:rect r="r" b="b" t="t" l="l"/>
              <a:pathLst>
                <a:path h="531612" w="1120388">
                  <a:moveTo>
                    <a:pt x="0" y="0"/>
                  </a:moveTo>
                  <a:lnTo>
                    <a:pt x="1120388" y="0"/>
                  </a:lnTo>
                  <a:lnTo>
                    <a:pt x="1120388" y="531612"/>
                  </a:lnTo>
                  <a:lnTo>
                    <a:pt x="0" y="531612"/>
                  </a:lnTo>
                  <a:close/>
                </a:path>
              </a:pathLst>
            </a:custGeom>
            <a:solidFill>
              <a:srgbClr val="77C4EE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3494214" y="6978573"/>
            <a:ext cx="286625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50"/>
              </a:lnSpc>
            </a:pPr>
            <a:r>
              <a:rPr lang="en-US" sz="1500" spc="15">
                <a:solidFill>
                  <a:srgbClr val="FEFEF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Após serem atribuídas notas para cada critério</a:t>
            </a:r>
            <a:r>
              <a:rPr lang="en-US" sz="1500" spc="15">
                <a:solidFill>
                  <a:srgbClr val="FEFEF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, o total de pontos por  comportamento será automaticamente calculado.</a:t>
            </a:r>
          </a:p>
        </p:txBody>
      </p:sp>
      <p:sp>
        <p:nvSpPr>
          <p:cNvPr name="AutoShape 27" id="27"/>
          <p:cNvSpPr/>
          <p:nvPr/>
        </p:nvSpPr>
        <p:spPr>
          <a:xfrm flipH="true">
            <a:off x="12806471" y="7533560"/>
            <a:ext cx="451339" cy="15438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DAG49uUZE38</dc:identifier>
  <dcterms:modified xsi:type="dcterms:W3CDTF">2011-08-01T06:04:30Z</dcterms:modified>
  <cp:revision>1</cp:revision>
  <dc:title>Cópia de CAPACITAÇÃO AVALIAÇÃO DE DESEMPENHO SERVIDORES EFETIVOS 16-07</dc:title>
</cp:coreProperties>
</file>